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1"/>
  </p:notesMasterIdLst>
  <p:handoutMasterIdLst>
    <p:handoutMasterId r:id="rId12"/>
  </p:handoutMasterIdLst>
  <p:sldIdLst>
    <p:sldId id="257" r:id="rId3"/>
    <p:sldId id="258" r:id="rId4"/>
    <p:sldId id="259" r:id="rId5"/>
    <p:sldId id="260" r:id="rId6"/>
    <p:sldId id="275" r:id="rId7"/>
    <p:sldId id="270" r:id="rId8"/>
    <p:sldId id="271" r:id="rId9"/>
    <p:sldId id="272" r:id="rId10"/>
  </p:sldIdLst>
  <p:sldSz cx="9144000" cy="6858000" type="screen4x3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  <a:srgbClr val="190080"/>
    <a:srgbClr val="000066"/>
    <a:srgbClr val="006666"/>
    <a:srgbClr val="E4E4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0" autoAdjust="0"/>
    <p:restoredTop sz="94660"/>
  </p:normalViewPr>
  <p:slideViewPr>
    <p:cSldViewPr>
      <p:cViewPr varScale="1">
        <p:scale>
          <a:sx n="79" d="100"/>
          <a:sy n="79" d="100"/>
        </p:scale>
        <p:origin x="-7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1158798283261799"/>
          <c:y val="5.1219512195121962E-2"/>
          <c:w val="0.7811158798283262"/>
          <c:h val="0.75853658536585356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Samlet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dPt>
            <c:idx val="0"/>
            <c:spPr>
              <a:solidFill>
                <a:srgbClr val="000080"/>
              </a:solidFill>
              <a:ln w="0">
                <a:solidFill>
                  <a:schemeClr val="tx1"/>
                </a:solidFill>
              </a:ln>
            </c:spPr>
          </c:dPt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Sheet1!$B$2:$B$33</c:f>
              <c:numCache>
                <c:formatCode>General</c:formatCode>
                <c:ptCount val="12"/>
                <c:pt idx="0">
                  <c:v>-40.800000000000004</c:v>
                </c:pt>
                <c:pt idx="1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Vanlige boliglån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12"/>
                <c:pt idx="3">
                  <c:v>-46.7</c:v>
                </c:pt>
                <c:pt idx="4">
                  <c:v>3.9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Rammelån med pant i bolig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Sheet1!$F$2:$F$33</c:f>
              <c:numCache>
                <c:formatCode>General</c:formatCode>
                <c:ptCount val="12"/>
                <c:pt idx="6">
                  <c:v>-40.800000000000004</c:v>
                </c:pt>
                <c:pt idx="7">
                  <c:v>-11.8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Fastrentelån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Sheet1!$H$2:$H$33</c:f>
              <c:numCache>
                <c:formatCode>General</c:formatCode>
                <c:ptCount val="12"/>
                <c:pt idx="9">
                  <c:v>67</c:v>
                </c:pt>
                <c:pt idx="10">
                  <c:v>20</c:v>
                </c:pt>
              </c:numCache>
            </c:numRef>
          </c:val>
        </c:ser>
        <c:gapWidth val="140"/>
        <c:overlap val="100"/>
        <c:axId val="70036864"/>
        <c:axId val="70043136"/>
      </c:bar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Samlet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Sheet1!$C$2:$C$33</c:f>
              <c:numCache>
                <c:formatCode>General</c:formatCode>
                <c:ptCount val="12"/>
                <c:pt idx="0">
                  <c:v>-63.6</c:v>
                </c:pt>
                <c:pt idx="1">
                  <c:v>15.5</c:v>
                </c:pt>
                <c:pt idx="2">
                  <c:v>31.3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Vanlige boliglån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Sheet1!$E$2:$E$33</c:f>
              <c:numCache>
                <c:formatCode>General</c:formatCode>
                <c:ptCount val="12"/>
                <c:pt idx="3">
                  <c:v>-63.6</c:v>
                </c:pt>
                <c:pt idx="4">
                  <c:v>5.7</c:v>
                </c:pt>
                <c:pt idx="5">
                  <c:v>28.3</c:v>
                </c:pt>
              </c:numCache>
            </c:numRef>
          </c:val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Rammelån med pant i bolig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Sheet1!$G$2:$G$33</c:f>
              <c:numCache>
                <c:formatCode>General</c:formatCode>
                <c:ptCount val="12"/>
                <c:pt idx="6">
                  <c:v>-60.6</c:v>
                </c:pt>
                <c:pt idx="7">
                  <c:v>15.5</c:v>
                </c:pt>
                <c:pt idx="8">
                  <c:v>28.3</c:v>
                </c:pt>
              </c:numCache>
            </c:numRef>
          </c:val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Fastrentelån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Sheet1!$I$2:$I$33</c:f>
              <c:numCache>
                <c:formatCode>General</c:formatCode>
                <c:ptCount val="12"/>
                <c:pt idx="9">
                  <c:v>12.2</c:v>
                </c:pt>
                <c:pt idx="10">
                  <c:v>33.4</c:v>
                </c:pt>
                <c:pt idx="11">
                  <c:v>11.7</c:v>
                </c:pt>
              </c:numCache>
            </c:numRef>
          </c:val>
        </c:ser>
        <c:marker val="1"/>
        <c:axId val="70044672"/>
        <c:axId val="69931776"/>
      </c:lineChart>
      <c:catAx>
        <c:axId val="70036864"/>
        <c:scaling>
          <c:orientation val="minMax"/>
        </c:scaling>
        <c:axPos val="b"/>
        <c:majorTickMark val="none"/>
        <c:tickLblPos val="none"/>
        <c:spPr>
          <a:ln w="3149">
            <a:solidFill>
              <a:schemeClr val="tx1"/>
            </a:solidFill>
            <a:prstDash val="solid"/>
          </a:ln>
        </c:spPr>
        <c:crossAx val="70043136"/>
        <c:crossesAt val="0"/>
        <c:auto val="1"/>
        <c:lblAlgn val="ctr"/>
        <c:lblOffset val="100"/>
        <c:tickLblSkip val="1"/>
        <c:tickMarkSkip val="4"/>
      </c:catAx>
      <c:valAx>
        <c:axId val="70043136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70036864"/>
        <c:crosses val="autoZero"/>
        <c:crossBetween val="between"/>
        <c:majorUnit val="30"/>
        <c:minorUnit val="30"/>
      </c:valAx>
      <c:catAx>
        <c:axId val="70044672"/>
        <c:scaling>
          <c:orientation val="minMax"/>
        </c:scaling>
        <c:axPos val="b"/>
        <c:numFmt formatCode="General" sourceLinked="1"/>
        <c:majorTickMark val="in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7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69931776"/>
        <c:crossesAt val="-90"/>
        <c:auto val="1"/>
        <c:lblAlgn val="ctr"/>
        <c:lblOffset val="100"/>
        <c:tickLblSkip val="1"/>
        <c:tickMarkSkip val="1"/>
      </c:catAx>
      <c:valAx>
        <c:axId val="69931776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70044672"/>
        <c:crosses val="max"/>
        <c:crossBetween val="between"/>
        <c:majorUnit val="30"/>
        <c:minorUnit val="30"/>
      </c:valAx>
      <c:spPr>
        <a:noFill/>
        <a:ln w="12593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1158798283261798"/>
          <c:y val="5.1219512195121955E-2"/>
          <c:w val="0.7811158798283262"/>
          <c:h val="0.7333875963786759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Kredittpraksis samlet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15"/>
                <c:pt idx="0">
                  <c:v>0.5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15"/>
                <c:pt idx="3">
                  <c:v>-5.6</c:v>
                </c:pt>
                <c:pt idx="4">
                  <c:v>6.5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Bankens risikovilje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15"/>
                <c:pt idx="6">
                  <c:v>-7.5</c:v>
                </c:pt>
                <c:pt idx="7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Mislighold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15"/>
                <c:pt idx="9">
                  <c:v>-10.5</c:v>
                </c:pt>
                <c:pt idx="10">
                  <c:v>-3.8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Finansieringssituasjonen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Sheet1!$J$2:$J$42</c:f>
              <c:numCache>
                <c:formatCode>General</c:formatCode>
                <c:ptCount val="15"/>
                <c:pt idx="12">
                  <c:v>4.2</c:v>
                </c:pt>
                <c:pt idx="13">
                  <c:v>7.2</c:v>
                </c:pt>
              </c:numCache>
            </c:numRef>
          </c:val>
        </c:ser>
        <c:gapWidth val="140"/>
        <c:overlap val="100"/>
        <c:axId val="91910144"/>
        <c:axId val="91912064"/>
      </c:bar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Kredittpraksis samlet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15"/>
                <c:pt idx="0">
                  <c:v>-3.9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Makr.øk.utsikter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15"/>
                <c:pt idx="3">
                  <c:v>-29.5</c:v>
                </c:pt>
                <c:pt idx="4">
                  <c:v>1.4</c:v>
                </c:pt>
                <c:pt idx="5">
                  <c:v>5.2</c:v>
                </c:pt>
              </c:numCache>
            </c:numRef>
          </c:val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Bankens risikovilje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15"/>
                <c:pt idx="6">
                  <c:v>-30.7</c:v>
                </c:pt>
                <c:pt idx="7">
                  <c:v>-3.8</c:v>
                </c:pt>
                <c:pt idx="8">
                  <c:v>3</c:v>
                </c:pt>
              </c:numCache>
            </c:numRef>
          </c:val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Mislighold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Sheet1!$I$2:$I$42</c:f>
              <c:numCache>
                <c:formatCode>General</c:formatCode>
                <c:ptCount val="15"/>
                <c:pt idx="9">
                  <c:v>-30.7</c:v>
                </c:pt>
                <c:pt idx="10">
                  <c:v>-11</c:v>
                </c:pt>
                <c:pt idx="11">
                  <c:v>-3</c:v>
                </c:pt>
              </c:numCache>
            </c:numRef>
          </c:val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Finansieringssituasjonen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Sheet1!$A$2:$A$42</c:f>
              <c:strCache>
                <c:ptCount val="15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</c:strCache>
            </c:strRef>
          </c:cat>
          <c:val>
            <c:numRef>
              <c:f>Sheet1!$K$2:$K$42</c:f>
              <c:numCache>
                <c:formatCode>General</c:formatCode>
                <c:ptCount val="15"/>
                <c:pt idx="12">
                  <c:v>-7.2</c:v>
                </c:pt>
                <c:pt idx="13">
                  <c:v>5.2</c:v>
                </c:pt>
                <c:pt idx="14">
                  <c:v>3</c:v>
                </c:pt>
              </c:numCache>
            </c:numRef>
          </c:val>
        </c:ser>
        <c:marker val="1"/>
        <c:axId val="91913600"/>
        <c:axId val="91931776"/>
      </c:lineChart>
      <c:catAx>
        <c:axId val="91910144"/>
        <c:scaling>
          <c:orientation val="minMax"/>
        </c:scaling>
        <c:axPos val="b"/>
        <c:majorTickMark val="none"/>
        <c:tickLblPos val="none"/>
        <c:spPr>
          <a:ln w="3150">
            <a:solidFill>
              <a:schemeClr val="tx1"/>
            </a:solidFill>
            <a:prstDash val="solid"/>
          </a:ln>
        </c:spPr>
        <c:crossAx val="91912064"/>
        <c:crossesAt val="0"/>
        <c:auto val="1"/>
        <c:lblAlgn val="ctr"/>
        <c:lblOffset val="100"/>
        <c:tickLblSkip val="1"/>
        <c:tickMarkSkip val="4"/>
      </c:catAx>
      <c:valAx>
        <c:axId val="91912064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1910144"/>
        <c:crosses val="autoZero"/>
        <c:crossBetween val="between"/>
        <c:majorUnit val="30"/>
        <c:minorUnit val="30"/>
      </c:valAx>
      <c:catAx>
        <c:axId val="91913600"/>
        <c:scaling>
          <c:orientation val="minMax"/>
        </c:scaling>
        <c:axPos val="b"/>
        <c:numFmt formatCode="General" sourceLinked="1"/>
        <c:majorTickMark val="in"/>
        <c:tickLblPos val="low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7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1931776"/>
        <c:crossesAt val="-90"/>
        <c:auto val="1"/>
        <c:lblAlgn val="ctr"/>
        <c:lblOffset val="100"/>
        <c:tickLblSkip val="1"/>
        <c:tickMarkSkip val="1"/>
      </c:catAx>
      <c:valAx>
        <c:axId val="91931776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1913600"/>
        <c:crosses val="max"/>
        <c:crossBetween val="between"/>
        <c:majorUnit val="30"/>
        <c:minorUnit val="30"/>
      </c:valAx>
      <c:spPr>
        <a:noFill/>
        <a:ln w="12598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1158798283261798"/>
          <c:y val="5.1219512195121948E-2"/>
          <c:w val="0.7811158798283262"/>
          <c:h val="0.74769397836490215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Utlånsmargin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Sheet1!$B$2:$B$33</c:f>
              <c:numCache>
                <c:formatCode>General</c:formatCode>
                <c:ptCount val="12"/>
                <c:pt idx="0">
                  <c:v>7.2</c:v>
                </c:pt>
                <c:pt idx="1">
                  <c:v>13.2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Maks.nedbettid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12"/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Maks.gjeld ift boligens verdi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Sheet1!$F$2:$F$33</c:f>
              <c:numCache>
                <c:formatCode>General</c:formatCode>
                <c:ptCount val="12"/>
                <c:pt idx="6">
                  <c:v>-4.2</c:v>
                </c:pt>
                <c:pt idx="7">
                  <c:v>-4.2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Avdragsfrihet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Sheet1!$H$2:$H$33</c:f>
              <c:numCache>
                <c:formatCode>General</c:formatCode>
                <c:ptCount val="12"/>
                <c:pt idx="9">
                  <c:v>-4.2</c:v>
                </c:pt>
                <c:pt idx="10">
                  <c:v>-4.2</c:v>
                </c:pt>
              </c:numCache>
            </c:numRef>
          </c:val>
        </c:ser>
        <c:gapWidth val="140"/>
        <c:overlap val="100"/>
        <c:axId val="92310528"/>
        <c:axId val="92329088"/>
      </c:barChart>
      <c:lineChart>
        <c:grouping val="standard"/>
        <c:ser>
          <c:idx val="7"/>
          <c:order val="3"/>
          <c:tx>
            <c:strRef>
              <c:f>Sheet1!$E$1</c:f>
              <c:strCache>
                <c:ptCount val="1"/>
                <c:pt idx="0">
                  <c:v>Maks.nedbet tid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Sheet1!$E$2:$E$33</c:f>
              <c:numCache>
                <c:formatCode>General</c:formatCode>
                <c:ptCount val="12"/>
                <c:pt idx="3">
                  <c:v>3.8</c:v>
                </c:pt>
                <c:pt idx="4">
                  <c:v>-3</c:v>
                </c:pt>
                <c:pt idx="5">
                  <c:v>0</c:v>
                </c:pt>
              </c:numCache>
            </c:numRef>
          </c:val>
        </c:ser>
        <c:marker val="1"/>
        <c:axId val="92310528"/>
        <c:axId val="92329088"/>
      </c:line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Utlånsmargin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Sheet1!$C$2:$C$33</c:f>
              <c:numCache>
                <c:formatCode>General</c:formatCode>
                <c:ptCount val="12"/>
                <c:pt idx="0">
                  <c:v>3</c:v>
                </c:pt>
                <c:pt idx="1">
                  <c:v>-5.2</c:v>
                </c:pt>
                <c:pt idx="2">
                  <c:v>-3.6</c:v>
                </c:pt>
              </c:numCache>
            </c:numRef>
          </c:val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Maks.gjeld ift boligens verdi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Sheet1!$G$2:$G$33</c:f>
              <c:numCache>
                <c:formatCode>General</c:formatCode>
                <c:ptCount val="12"/>
                <c:pt idx="6">
                  <c:v>-4.2</c:v>
                </c:pt>
                <c:pt idx="7">
                  <c:v>-3</c:v>
                </c:pt>
                <c:pt idx="8">
                  <c:v>0</c:v>
                </c:pt>
              </c:numCache>
            </c:numRef>
          </c:val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Avdragsfrihet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Sheet1!$A$2:$A$33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Sheet1!$I$2:$I$33</c:f>
              <c:numCache>
                <c:formatCode>General</c:formatCode>
                <c:ptCount val="12"/>
                <c:pt idx="9">
                  <c:v>3.8</c:v>
                </c:pt>
                <c:pt idx="10">
                  <c:v>-4.2</c:v>
                </c:pt>
                <c:pt idx="11">
                  <c:v>-4.2</c:v>
                </c:pt>
              </c:numCache>
            </c:numRef>
          </c:val>
        </c:ser>
        <c:marker val="1"/>
        <c:axId val="92330624"/>
        <c:axId val="92336512"/>
      </c:lineChart>
      <c:catAx>
        <c:axId val="92310528"/>
        <c:scaling>
          <c:orientation val="minMax"/>
        </c:scaling>
        <c:axPos val="b"/>
        <c:majorTickMark val="none"/>
        <c:tickLblPos val="none"/>
        <c:spPr>
          <a:ln w="3150">
            <a:solidFill>
              <a:schemeClr val="tx1"/>
            </a:solidFill>
            <a:prstDash val="solid"/>
          </a:ln>
        </c:spPr>
        <c:crossAx val="92329088"/>
        <c:crossesAt val="0"/>
        <c:auto val="1"/>
        <c:lblAlgn val="ctr"/>
        <c:lblOffset val="100"/>
        <c:tickLblSkip val="1"/>
        <c:tickMarkSkip val="4"/>
      </c:catAx>
      <c:valAx>
        <c:axId val="92329088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2310528"/>
        <c:crosses val="autoZero"/>
        <c:crossBetween val="between"/>
        <c:majorUnit val="30"/>
        <c:minorUnit val="30"/>
      </c:valAx>
      <c:catAx>
        <c:axId val="92330624"/>
        <c:scaling>
          <c:orientation val="minMax"/>
        </c:scaling>
        <c:axPos val="b"/>
        <c:numFmt formatCode="General" sourceLinked="1"/>
        <c:majorTickMark val="in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7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2336512"/>
        <c:crossesAt val="-90"/>
        <c:auto val="1"/>
        <c:lblAlgn val="ctr"/>
        <c:lblOffset val="100"/>
        <c:tickLblSkip val="1"/>
        <c:tickMarkSkip val="1"/>
      </c:catAx>
      <c:valAx>
        <c:axId val="92336512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2330624"/>
        <c:crosses val="max"/>
        <c:crossBetween val="between"/>
        <c:majorUnit val="30"/>
        <c:minorUnit val="30"/>
      </c:valAx>
      <c:spPr>
        <a:noFill/>
        <a:ln w="12598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2214966190549639"/>
          <c:y val="5.4366978003250098E-2"/>
          <c:w val="0.76117903206008186"/>
          <c:h val="0.67220738983666017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Låneetterspørsel faktisk</c:v>
                </c:pt>
              </c:strCache>
            </c:strRef>
          </c:tx>
          <c:spPr>
            <a:solidFill>
              <a:srgbClr val="000080"/>
            </a:solidFill>
            <a:ln w="25127">
              <a:noFill/>
            </a:ln>
          </c:spP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9"/>
                <c:pt idx="0">
                  <c:v>-34.9</c:v>
                </c:pt>
                <c:pt idx="1">
                  <c:v>-14.2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Utnyttelsesgrad kredittlinjer faktisk</c:v>
                </c:pt>
              </c:strCache>
            </c:strRef>
          </c:tx>
          <c:spPr>
            <a:solidFill>
              <a:srgbClr val="000080"/>
            </a:solidFill>
            <a:ln w="25127">
              <a:noFill/>
            </a:ln>
          </c:spP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9"/>
                <c:pt idx="3">
                  <c:v>23.6</c:v>
                </c:pt>
                <c:pt idx="4">
                  <c:v>8.1</c:v>
                </c:pt>
              </c:numCache>
            </c:numRef>
          </c:val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Fastrentelån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Sheet1!$F$2:$F$25</c:f>
              <c:numCache>
                <c:formatCode>General</c:formatCode>
                <c:ptCount val="9"/>
                <c:pt idx="6">
                  <c:v>14.9</c:v>
                </c:pt>
                <c:pt idx="7">
                  <c:v>2</c:v>
                </c:pt>
              </c:numCache>
            </c:numRef>
          </c:val>
        </c:ser>
        <c:gapWidth val="140"/>
        <c:overlap val="100"/>
        <c:axId val="93538176"/>
        <c:axId val="93539712"/>
      </c:bar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Låneetterspørsel forventet</c:v>
                </c:pt>
              </c:strCache>
            </c:strRef>
          </c:tx>
          <c:spPr>
            <a:ln w="28268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9"/>
                <c:pt idx="0">
                  <c:v>-30.8</c:v>
                </c:pt>
                <c:pt idx="1">
                  <c:v>-51.5</c:v>
                </c:pt>
                <c:pt idx="2">
                  <c:v>6.7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Utnyttelsesgrad kredittlinjer forventet</c:v>
                </c:pt>
              </c:strCache>
            </c:strRef>
          </c:tx>
          <c:spPr>
            <a:ln w="28268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Sheet1!$E$2:$E$25</c:f>
              <c:numCache>
                <c:formatCode>General</c:formatCode>
                <c:ptCount val="9"/>
                <c:pt idx="3">
                  <c:v>49.1</c:v>
                </c:pt>
                <c:pt idx="4">
                  <c:v>36.800000000000011</c:v>
                </c:pt>
                <c:pt idx="5">
                  <c:v>7.2</c:v>
                </c:pt>
              </c:numCache>
            </c:numRef>
          </c:val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Fastrentelån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Sheet1!$G$2:$G$25</c:f>
              <c:numCache>
                <c:formatCode>General</c:formatCode>
                <c:ptCount val="9"/>
                <c:pt idx="6">
                  <c:v>6.8</c:v>
                </c:pt>
                <c:pt idx="7">
                  <c:v>14</c:v>
                </c:pt>
                <c:pt idx="8">
                  <c:v>5</c:v>
                </c:pt>
              </c:numCache>
            </c:numRef>
          </c:val>
        </c:ser>
        <c:marker val="1"/>
        <c:axId val="93538176"/>
        <c:axId val="93539712"/>
      </c:lineChart>
      <c:lineChart>
        <c:grouping val="standard"/>
        <c:ser>
          <c:idx val="5"/>
          <c:order val="6"/>
          <c:tx>
            <c:strRef>
              <c:f>Sheet1!$H$1</c:f>
              <c:strCache>
                <c:ptCount val="1"/>
                <c:pt idx="0">
                  <c:v>hjelpelinje</c:v>
                </c:pt>
              </c:strCache>
            </c:strRef>
          </c:tx>
          <c:spPr>
            <a:ln w="28575">
              <a:noFill/>
            </a:ln>
          </c:spPr>
          <c:cat>
            <c:strRef>
              <c:f>Sheet1!$A$2:$A$25</c:f>
              <c:strCache>
                <c:ptCount val="9"/>
                <c:pt idx="0">
                  <c:v>Q1 </c:v>
                </c:pt>
                <c:pt idx="1">
                  <c:v>Q2 </c:v>
                </c:pt>
                <c:pt idx="2">
                  <c:v>Q3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</c:v>
                </c:pt>
              </c:strCache>
            </c:strRef>
          </c:cat>
          <c:val>
            <c:numRef>
              <c:f>Sheet1!$H$2:$H$25</c:f>
              <c:numCache>
                <c:formatCode>General</c:formatCode>
                <c:ptCount val="9"/>
              </c:numCache>
            </c:numRef>
          </c:val>
        </c:ser>
        <c:marker val="1"/>
        <c:axId val="93555328"/>
        <c:axId val="93553792"/>
      </c:lineChart>
      <c:catAx>
        <c:axId val="93538176"/>
        <c:scaling>
          <c:orientation val="minMax"/>
        </c:scaling>
        <c:axPos val="b"/>
        <c:majorTickMark val="none"/>
        <c:tickLblPos val="none"/>
        <c:spPr>
          <a:ln w="3140">
            <a:solidFill>
              <a:schemeClr val="tx1"/>
            </a:solidFill>
            <a:prstDash val="solid"/>
          </a:ln>
        </c:spPr>
        <c:crossAx val="93539712"/>
        <c:crossesAt val="0"/>
        <c:auto val="1"/>
        <c:lblAlgn val="ctr"/>
        <c:lblOffset val="100"/>
        <c:tickLblSkip val="1"/>
        <c:tickMarkSkip val="4"/>
      </c:catAx>
      <c:valAx>
        <c:axId val="93539712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4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1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538176"/>
        <c:crosses val="autoZero"/>
        <c:crossBetween val="between"/>
        <c:majorUnit val="30"/>
        <c:minorUnit val="30"/>
      </c:valAx>
      <c:valAx>
        <c:axId val="93553792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crossAx val="93555328"/>
        <c:crosses val="max"/>
        <c:crossBetween val="between"/>
        <c:majorUnit val="30"/>
      </c:valAx>
      <c:catAx>
        <c:axId val="93555328"/>
        <c:scaling>
          <c:orientation val="minMax"/>
        </c:scaling>
        <c:axPos val="b"/>
        <c:majorTickMark val="in"/>
        <c:tickLblPos val="nextTo"/>
        <c:crossAx val="93553792"/>
        <c:crossesAt val="-90"/>
        <c:auto val="1"/>
        <c:lblAlgn val="ctr"/>
        <c:lblOffset val="100"/>
      </c:catAx>
      <c:spPr>
        <a:noFill/>
        <a:ln w="12564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81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nb-NO"/>
  <c:chart>
    <c:plotArea>
      <c:layout>
        <c:manualLayout>
          <c:layoutTarget val="inner"/>
          <c:xMode val="edge"/>
          <c:yMode val="edge"/>
          <c:x val="0.11158798283261798"/>
          <c:y val="7.3883718839182502E-2"/>
          <c:w val="0.7811158798283262"/>
          <c:h val="0.80148640825549922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Foretak faktisk</c:v>
                </c:pt>
              </c:strCache>
            </c:strRef>
          </c:tx>
          <c:spPr>
            <a:solidFill>
              <a:srgbClr val="000080"/>
            </a:solidFill>
            <a:ln w="25203">
              <a:noFill/>
            </a:ln>
          </c:spPr>
          <c:cat>
            <c:strRef>
              <c:f>Sheet1!$A$2:$A$17</c:f>
              <c:strCache>
                <c:ptCount val="6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6"/>
                <c:pt idx="0">
                  <c:v>-31.9</c:v>
                </c:pt>
                <c:pt idx="1">
                  <c:v>-13.3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Næringseiendom faktisk</c:v>
                </c:pt>
              </c:strCache>
            </c:strRef>
          </c:tx>
          <c:spPr>
            <a:solidFill>
              <a:srgbClr val="000080"/>
            </a:solidFill>
            <a:ln w="25203">
              <a:noFill/>
            </a:ln>
          </c:spPr>
          <c:cat>
            <c:strRef>
              <c:f>Sheet1!$A$2:$A$17</c:f>
              <c:strCache>
                <c:ptCount val="6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</c:strCache>
            </c:strRef>
          </c:cat>
          <c:val>
            <c:numRef>
              <c:f>Sheet1!$D$2:$D$17</c:f>
              <c:numCache>
                <c:formatCode>General</c:formatCode>
                <c:ptCount val="6"/>
                <c:pt idx="3">
                  <c:v>-42</c:v>
                </c:pt>
                <c:pt idx="4">
                  <c:v>-12.9</c:v>
                </c:pt>
              </c:numCache>
            </c:numRef>
          </c:val>
        </c:ser>
        <c:gapWidth val="140"/>
        <c:overlap val="100"/>
        <c:axId val="93815936"/>
        <c:axId val="93817856"/>
      </c:bar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Foretak forventet</c:v>
                </c:pt>
              </c:strCache>
            </c:strRef>
          </c:tx>
          <c:spPr>
            <a:ln w="28353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Sheet1!$A$2:$A$17</c:f>
              <c:strCache>
                <c:ptCount val="6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6"/>
                <c:pt idx="0">
                  <c:v>-40.1</c:v>
                </c:pt>
                <c:pt idx="1">
                  <c:v>-30.8</c:v>
                </c:pt>
                <c:pt idx="2">
                  <c:v>0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Næringseiendom forventet</c:v>
                </c:pt>
              </c:strCache>
            </c:strRef>
          </c:tx>
          <c:spPr>
            <a:ln w="28353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Sheet1!$A$2:$A$17</c:f>
              <c:strCache>
                <c:ptCount val="6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</c:strCache>
            </c:strRef>
          </c:cat>
          <c:val>
            <c:numRef>
              <c:f>Sheet1!$E$2:$E$17</c:f>
              <c:numCache>
                <c:formatCode>General</c:formatCode>
                <c:ptCount val="6"/>
                <c:pt idx="3">
                  <c:v>-44.2</c:v>
                </c:pt>
                <c:pt idx="4">
                  <c:v>-35.4</c:v>
                </c:pt>
                <c:pt idx="5">
                  <c:v>0</c:v>
                </c:pt>
              </c:numCache>
            </c:numRef>
          </c:val>
        </c:ser>
        <c:marker val="1"/>
        <c:axId val="93819648"/>
        <c:axId val="93821184"/>
      </c:lineChart>
      <c:catAx>
        <c:axId val="93815936"/>
        <c:scaling>
          <c:orientation val="minMax"/>
        </c:scaling>
        <c:axPos val="b"/>
        <c:majorTickMark val="none"/>
        <c:tickLblPos val="none"/>
        <c:spPr>
          <a:ln w="3151">
            <a:solidFill>
              <a:schemeClr val="tx1"/>
            </a:solidFill>
            <a:prstDash val="solid"/>
          </a:ln>
        </c:spPr>
        <c:crossAx val="93817856"/>
        <c:crossesAt val="0"/>
        <c:auto val="1"/>
        <c:lblAlgn val="ctr"/>
        <c:lblOffset val="100"/>
        <c:tickLblSkip val="1"/>
        <c:tickMarkSkip val="4"/>
      </c:catAx>
      <c:valAx>
        <c:axId val="93817856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6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815936"/>
        <c:crosses val="autoZero"/>
        <c:crossBetween val="between"/>
        <c:majorUnit val="30"/>
        <c:minorUnit val="30"/>
      </c:valAx>
      <c:dateAx>
        <c:axId val="93819648"/>
        <c:scaling>
          <c:orientation val="minMax"/>
        </c:scaling>
        <c:axPos val="b"/>
        <c:numFmt formatCode="General" sourceLinked="1"/>
        <c:majorTickMark val="in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8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821184"/>
        <c:crossesAt val="-90"/>
        <c:lblOffset val="100"/>
        <c:baseTimeUnit val="days"/>
        <c:majorUnit val="1"/>
        <c:minorUnit val="1"/>
      </c:dateAx>
      <c:valAx>
        <c:axId val="93821184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6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819648"/>
        <c:crosses val="max"/>
        <c:crossBetween val="between"/>
        <c:majorUnit val="30"/>
        <c:minorUnit val="30"/>
      </c:valAx>
      <c:spPr>
        <a:noFill/>
        <a:ln w="12601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86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0952499949019076"/>
          <c:y val="6.1793642880139922E-2"/>
          <c:w val="0.78972913091778862"/>
          <c:h val="0.67630245151509205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18"/>
                <c:pt idx="0">
                  <c:v>-50.1</c:v>
                </c:pt>
                <c:pt idx="1">
                  <c:v>-13.1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Næringsspesifikke utsikter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Sheet1!$D$2:$D$49</c:f>
              <c:numCache>
                <c:formatCode>General</c:formatCode>
                <c:ptCount val="18"/>
                <c:pt idx="3">
                  <c:v>-42.2</c:v>
                </c:pt>
                <c:pt idx="4">
                  <c:v>-14.9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Mislighold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Sheet1!$F$2:$F$49</c:f>
              <c:numCache>
                <c:formatCode>General</c:formatCode>
                <c:ptCount val="18"/>
                <c:pt idx="6">
                  <c:v>-33.1</c:v>
                </c:pt>
                <c:pt idx="7">
                  <c:v>-12.9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Bankens risikovilje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Sheet1!$H$2:$H$49</c:f>
              <c:numCache>
                <c:formatCode>General</c:formatCode>
                <c:ptCount val="18"/>
                <c:pt idx="9">
                  <c:v>-37.800000000000011</c:v>
                </c:pt>
                <c:pt idx="10">
                  <c:v>-14.2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Finansieringssituasjonen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Sheet1!$J$2:$J$49</c:f>
              <c:numCache>
                <c:formatCode>General</c:formatCode>
                <c:ptCount val="18"/>
                <c:pt idx="12">
                  <c:v>-29.8</c:v>
                </c:pt>
                <c:pt idx="13">
                  <c:v>0</c:v>
                </c:pt>
              </c:numCache>
            </c:numRef>
          </c:val>
        </c:ser>
        <c:ser>
          <c:idx val="8"/>
          <c:order val="10"/>
          <c:tx>
            <c:strRef>
              <c:f>Sheet1!$L$1</c:f>
              <c:strCache>
                <c:ptCount val="1"/>
                <c:pt idx="0">
                  <c:v>Kapitaldekning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Sheet1!$L$2:$L$49</c:f>
              <c:numCache>
                <c:formatCode>General</c:formatCode>
                <c:ptCount val="18"/>
                <c:pt idx="15">
                  <c:v>-30.3</c:v>
                </c:pt>
                <c:pt idx="16">
                  <c:v>-10</c:v>
                </c:pt>
              </c:numCache>
            </c:numRef>
          </c:val>
        </c:ser>
        <c:gapWidth val="140"/>
        <c:overlap val="100"/>
        <c:axId val="93940736"/>
        <c:axId val="93947008"/>
      </c:bar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Makr.øk.utsikter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18"/>
                <c:pt idx="0">
                  <c:v>-63.7</c:v>
                </c:pt>
                <c:pt idx="1">
                  <c:v>-31.9</c:v>
                </c:pt>
                <c:pt idx="2">
                  <c:v>0.9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Næringsspesifikke utsikter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Sheet1!$E$2:$E$49</c:f>
              <c:numCache>
                <c:formatCode>General</c:formatCode>
                <c:ptCount val="18"/>
                <c:pt idx="3">
                  <c:v>-34.1</c:v>
                </c:pt>
                <c:pt idx="4">
                  <c:v>-22.4</c:v>
                </c:pt>
                <c:pt idx="5">
                  <c:v>-7</c:v>
                </c:pt>
              </c:numCache>
            </c:numRef>
          </c:val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Mislighold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Sheet1!$G$2:$G$49</c:f>
              <c:numCache>
                <c:formatCode>General</c:formatCode>
                <c:ptCount val="18"/>
                <c:pt idx="6">
                  <c:v>-42.5</c:v>
                </c:pt>
                <c:pt idx="7">
                  <c:v>-27.2</c:v>
                </c:pt>
                <c:pt idx="8">
                  <c:v>-7</c:v>
                </c:pt>
              </c:numCache>
            </c:numRef>
          </c:val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Bankens risikovilje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Sheet1!$I$2:$I$49</c:f>
              <c:numCache>
                <c:formatCode>General</c:formatCode>
                <c:ptCount val="18"/>
                <c:pt idx="9">
                  <c:v>-56.7</c:v>
                </c:pt>
                <c:pt idx="10">
                  <c:v>-31.9</c:v>
                </c:pt>
                <c:pt idx="11">
                  <c:v>0</c:v>
                </c:pt>
              </c:numCache>
            </c:numRef>
          </c:val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Finansieringssituajonen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Sheet1!$K$2:$K$49</c:f>
              <c:numCache>
                <c:formatCode>General</c:formatCode>
                <c:ptCount val="18"/>
                <c:pt idx="12">
                  <c:v>-34</c:v>
                </c:pt>
                <c:pt idx="13">
                  <c:v>-10</c:v>
                </c:pt>
                <c:pt idx="14">
                  <c:v>0</c:v>
                </c:pt>
              </c:numCache>
            </c:numRef>
          </c:val>
        </c:ser>
        <c:ser>
          <c:idx val="9"/>
          <c:order val="11"/>
          <c:tx>
            <c:strRef>
              <c:f>Sheet1!$M$1</c:f>
              <c:strCache>
                <c:ptCount val="1"/>
                <c:pt idx="0">
                  <c:v>Kapitaldekning forventet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FF0000"/>
              </a:solidFill>
              <a:ln>
                <a:noFill/>
              </a:ln>
            </c:spPr>
          </c:marker>
          <c:dPt>
            <c:idx val="16"/>
            <c:marker>
              <c:symbol val="diamond"/>
              <c:size val="7"/>
            </c:marker>
          </c:dPt>
          <c:cat>
            <c:strRef>
              <c:f>Sheet1!$A$2:$A$49</c:f>
              <c:strCache>
                <c:ptCount val="18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  <c:pt idx="12">
                  <c:v>Q1 </c:v>
                </c:pt>
                <c:pt idx="13">
                  <c:v>Q2 </c:v>
                </c:pt>
                <c:pt idx="14">
                  <c:v>Q3 </c:v>
                </c:pt>
                <c:pt idx="15">
                  <c:v>Q1 </c:v>
                </c:pt>
                <c:pt idx="16">
                  <c:v>Q2 </c:v>
                </c:pt>
                <c:pt idx="17">
                  <c:v>Q3 </c:v>
                </c:pt>
              </c:strCache>
            </c:strRef>
          </c:cat>
          <c:val>
            <c:numRef>
              <c:f>Sheet1!$M$2:$M$49</c:f>
              <c:numCache>
                <c:formatCode>General</c:formatCode>
                <c:ptCount val="18"/>
                <c:pt idx="15">
                  <c:v>-52.7</c:v>
                </c:pt>
                <c:pt idx="16">
                  <c:v>-11.4</c:v>
                </c:pt>
                <c:pt idx="17">
                  <c:v>4.0999999999999996</c:v>
                </c:pt>
              </c:numCache>
            </c:numRef>
          </c:val>
        </c:ser>
        <c:marker val="1"/>
        <c:axId val="93948544"/>
        <c:axId val="93966720"/>
      </c:lineChart>
      <c:catAx>
        <c:axId val="93940736"/>
        <c:scaling>
          <c:orientation val="minMax"/>
        </c:scaling>
        <c:axPos val="b"/>
        <c:majorTickMark val="none"/>
        <c:tickLblPos val="none"/>
        <c:spPr>
          <a:ln w="3134">
            <a:solidFill>
              <a:schemeClr val="tx1"/>
            </a:solidFill>
            <a:prstDash val="solid"/>
          </a:ln>
        </c:spPr>
        <c:crossAx val="93947008"/>
        <c:crossesAt val="0"/>
        <c:auto val="1"/>
        <c:lblAlgn val="ctr"/>
        <c:lblOffset val="100"/>
        <c:tickLblSkip val="1"/>
        <c:tickMarkSkip val="4"/>
      </c:catAx>
      <c:valAx>
        <c:axId val="93947008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77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940736"/>
        <c:crosses val="autoZero"/>
        <c:crossBetween val="between"/>
        <c:majorUnit val="30"/>
        <c:minorUnit val="30"/>
      </c:valAx>
      <c:catAx>
        <c:axId val="93948544"/>
        <c:scaling>
          <c:orientation val="minMax"/>
        </c:scaling>
        <c:axPos val="b"/>
        <c:numFmt formatCode="General" sourceLinked="1"/>
        <c:majorTickMark val="in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79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966720"/>
        <c:crossesAt val="-90"/>
        <c:auto val="1"/>
        <c:lblAlgn val="ctr"/>
        <c:lblOffset val="100"/>
        <c:tickLblSkip val="1"/>
        <c:tickMarkSkip val="1"/>
      </c:catAx>
      <c:valAx>
        <c:axId val="93966720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77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3948544"/>
        <c:crosses val="max"/>
        <c:crossBetween val="between"/>
        <c:majorUnit val="30"/>
        <c:minorUnit val="30"/>
      </c:valAx>
      <c:spPr>
        <a:noFill/>
        <a:ln w="12537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77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1158798283261798"/>
          <c:y val="5.4271772722651705E-2"/>
          <c:w val="0.7811158798283262"/>
          <c:h val="0.75548429318428223"/>
        </c:manualLayout>
      </c:layout>
      <c:barChart>
        <c:barDir val="col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Utlånsmargin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2"/>
                <c:pt idx="0">
                  <c:v>57</c:v>
                </c:pt>
                <c:pt idx="1">
                  <c:v>21.3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Krav til ek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Sheet1!$D$2:$D$17</c:f>
              <c:numCache>
                <c:formatCode>General</c:formatCode>
                <c:ptCount val="12"/>
                <c:pt idx="3">
                  <c:v>49.5</c:v>
                </c:pt>
                <c:pt idx="4">
                  <c:v>5.9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krav til sikkerhet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Sheet1!$F$2:$F$17</c:f>
              <c:numCache>
                <c:formatCode>General</c:formatCode>
                <c:ptCount val="12"/>
                <c:pt idx="6">
                  <c:v>49.5</c:v>
                </c:pt>
                <c:pt idx="7">
                  <c:v>12.9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gebyrer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Sheet1!$H$2:$H$17</c:f>
              <c:numCache>
                <c:formatCode>General</c:formatCode>
                <c:ptCount val="12"/>
                <c:pt idx="9">
                  <c:v>47.8</c:v>
                </c:pt>
                <c:pt idx="10">
                  <c:v>14.9</c:v>
                </c:pt>
              </c:numCache>
            </c:numRef>
          </c:val>
        </c:ser>
        <c:gapWidth val="140"/>
        <c:overlap val="100"/>
        <c:axId val="94056448"/>
        <c:axId val="94056832"/>
      </c:barChart>
      <c:lineChart>
        <c:grouping val="standard"/>
        <c:ser>
          <c:idx val="3"/>
          <c:order val="1"/>
          <c:tx>
            <c:strRef>
              <c:f>Sheet1!$C$1</c:f>
              <c:strCache>
                <c:ptCount val="1"/>
                <c:pt idx="0">
                  <c:v>utlånsmargin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2"/>
                <c:pt idx="0">
                  <c:v>63</c:v>
                </c:pt>
                <c:pt idx="1">
                  <c:v>37</c:v>
                </c:pt>
                <c:pt idx="2">
                  <c:v>6.6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krav til ek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Sheet1!$E$2:$E$17</c:f>
              <c:numCache>
                <c:formatCode>General</c:formatCode>
                <c:ptCount val="12"/>
                <c:pt idx="3">
                  <c:v>7</c:v>
                </c:pt>
                <c:pt idx="4">
                  <c:v>7.2</c:v>
                </c:pt>
                <c:pt idx="5">
                  <c:v>0</c:v>
                </c:pt>
              </c:numCache>
            </c:numRef>
          </c:val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krav til sikkerhet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Sheet1!$G$2:$G$17</c:f>
              <c:numCache>
                <c:formatCode>General</c:formatCode>
                <c:ptCount val="12"/>
                <c:pt idx="6">
                  <c:v>27.1</c:v>
                </c:pt>
                <c:pt idx="7">
                  <c:v>12.9</c:v>
                </c:pt>
                <c:pt idx="8">
                  <c:v>7</c:v>
                </c:pt>
              </c:numCache>
            </c:numRef>
          </c:val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gebyrer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Sheet1!$A$2:$A$17</c:f>
              <c:strCache>
                <c:ptCount val="12"/>
                <c:pt idx="0">
                  <c:v>Q1 </c:v>
                </c:pt>
                <c:pt idx="1">
                  <c:v>Q2 </c:v>
                </c:pt>
                <c:pt idx="2">
                  <c:v>Q3 </c:v>
                </c:pt>
                <c:pt idx="3">
                  <c:v>Q1 </c:v>
                </c:pt>
                <c:pt idx="4">
                  <c:v>Q2 </c:v>
                </c:pt>
                <c:pt idx="5">
                  <c:v>Q3 </c:v>
                </c:pt>
                <c:pt idx="6">
                  <c:v>Q1 </c:v>
                </c:pt>
                <c:pt idx="7">
                  <c:v>Q2 </c:v>
                </c:pt>
                <c:pt idx="8">
                  <c:v>Q3 </c:v>
                </c:pt>
                <c:pt idx="9">
                  <c:v>Q1 </c:v>
                </c:pt>
                <c:pt idx="10">
                  <c:v>Q2 </c:v>
                </c:pt>
                <c:pt idx="11">
                  <c:v>Q3 </c:v>
                </c:pt>
              </c:strCache>
            </c:strRef>
          </c:cat>
          <c:val>
            <c:numRef>
              <c:f>Sheet1!$I$2:$I$17</c:f>
              <c:numCache>
                <c:formatCode>General</c:formatCode>
                <c:ptCount val="12"/>
                <c:pt idx="9">
                  <c:v>44.2</c:v>
                </c:pt>
                <c:pt idx="10">
                  <c:v>47.5</c:v>
                </c:pt>
                <c:pt idx="11">
                  <c:v>7</c:v>
                </c:pt>
              </c:numCache>
            </c:numRef>
          </c:val>
        </c:ser>
        <c:marker val="1"/>
        <c:axId val="94058368"/>
        <c:axId val="94069504"/>
      </c:lineChart>
      <c:catAx>
        <c:axId val="94056448"/>
        <c:scaling>
          <c:orientation val="minMax"/>
        </c:scaling>
        <c:axPos val="b"/>
        <c:majorTickMark val="none"/>
        <c:tickLblPos val="none"/>
        <c:spPr>
          <a:ln w="3149">
            <a:solidFill>
              <a:schemeClr val="tx1"/>
            </a:solidFill>
            <a:prstDash val="solid"/>
          </a:ln>
        </c:spPr>
        <c:crossAx val="94056832"/>
        <c:crossesAt val="0"/>
        <c:auto val="1"/>
        <c:lblAlgn val="ctr"/>
        <c:lblOffset val="100"/>
        <c:tickLblSkip val="1"/>
        <c:tickMarkSkip val="4"/>
      </c:catAx>
      <c:valAx>
        <c:axId val="94056832"/>
        <c:scaling>
          <c:orientation val="minMax"/>
          <c:max val="90"/>
          <c:min val="-90"/>
        </c:scaling>
        <c:axPos val="l"/>
        <c:numFmt formatCode="General" sourceLinked="1"/>
        <c:majorTickMark val="in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4056448"/>
        <c:crosses val="autoZero"/>
        <c:crossBetween val="between"/>
        <c:majorUnit val="30"/>
        <c:minorUnit val="30"/>
      </c:valAx>
      <c:dateAx>
        <c:axId val="94058368"/>
        <c:scaling>
          <c:orientation val="minMax"/>
        </c:scaling>
        <c:axPos val="b"/>
        <c:numFmt formatCode="m/d;@" sourceLinked="0"/>
        <c:majorTickMark val="in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87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4069504"/>
        <c:crossesAt val="-90"/>
        <c:lblOffset val="100"/>
        <c:baseTimeUnit val="days"/>
        <c:majorUnit val="1"/>
        <c:minorUnit val="1"/>
      </c:dateAx>
      <c:valAx>
        <c:axId val="94069504"/>
        <c:scaling>
          <c:orientation val="minMax"/>
          <c:max val="90"/>
          <c:min val="-90"/>
        </c:scaling>
        <c:axPos val="r"/>
        <c:numFmt formatCode="General" sourceLinked="1"/>
        <c:majorTickMark val="in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nb-NO"/>
          </a:p>
        </c:txPr>
        <c:crossAx val="94058368"/>
        <c:crosses val="max"/>
        <c:crossBetween val="between"/>
        <c:majorUnit val="30"/>
        <c:minorUnit val="30"/>
      </c:valAx>
      <c:spPr>
        <a:noFill/>
        <a:ln w="12593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0.73844</cdr:x>
      <cdr:y>0.17005</cdr:y>
    </cdr:from>
    <cdr:to>
      <cdr:x>0.73844</cdr:x>
      <cdr:y>0.78068</cdr:y>
    </cdr:to>
    <cdr:sp macro="" textlink="">
      <cdr:nvSpPr>
        <cdr:cNvPr id="2" name="Line 1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235462" y="731828"/>
          <a:ext cx="0" cy="2628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0.62871</cdr:x>
      <cdr:y>0.05521</cdr:y>
    </cdr:from>
    <cdr:to>
      <cdr:x>0.62871</cdr:x>
      <cdr:y>0.71949</cdr:y>
    </cdr:to>
    <cdr:sp macro="" textlink="">
      <cdr:nvSpPr>
        <cdr:cNvPr id="2" name="Line 6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3682930" y="260310"/>
          <a:ext cx="0" cy="3132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0.62195</cdr:x>
      <cdr:y>0.06061</cdr:y>
    </cdr:from>
    <cdr:to>
      <cdr:x>0.87805</cdr:x>
      <cdr:y>0.13636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43338" y="285752"/>
          <a:ext cx="1500212" cy="3571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nb-NO" sz="1400" dirty="0" err="1" smtClean="0">
              <a:latin typeface="+mj-lt"/>
            </a:rPr>
            <a:t>Fixed-rate</a:t>
          </a:r>
          <a:r>
            <a:rPr lang="nb-NO" sz="1400" dirty="0" smtClean="0">
              <a:latin typeface="+mj-lt"/>
            </a:rPr>
            <a:t> </a:t>
          </a:r>
          <a:r>
            <a:rPr lang="nb-NO" sz="1400" dirty="0" err="1" smtClean="0">
              <a:latin typeface="+mj-lt"/>
            </a:rPr>
            <a:t>loans</a:t>
          </a:r>
          <a:endParaRPr lang="nb-NO" sz="1400" dirty="0">
            <a:latin typeface="+mj-lt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0.77108</cdr:x>
      <cdr:y>0.06154</cdr:y>
    </cdr:from>
    <cdr:to>
      <cdr:x>0.77108</cdr:x>
      <cdr:y>0.73604</cdr:y>
    </cdr:to>
    <cdr:sp macro="" textlink="">
      <cdr:nvSpPr>
        <cdr:cNvPr id="2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4572032" y="285737"/>
          <a:ext cx="0" cy="313201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0.61446</cdr:x>
      <cdr:y>0.06154</cdr:y>
    </cdr:from>
    <cdr:to>
      <cdr:x>0.78455</cdr:x>
      <cdr:y>0.12451</cdr:y>
    </cdr:to>
    <cdr:sp macro="" textlink="">
      <cdr:nvSpPr>
        <cdr:cNvPr id="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43351" y="285758"/>
          <a:ext cx="1008524" cy="2923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nb-NO" sz="1300" dirty="0" err="1" smtClean="0">
              <a:latin typeface="Arial Narrow" pitchFamily="34" charset="0"/>
            </a:rPr>
            <a:t>Funding</a:t>
          </a:r>
          <a:endParaRPr lang="nb-NO" sz="1300" baseline="30000" dirty="0">
            <a:latin typeface="Arial Narrow" pitchFamily="34" charset="0"/>
          </a:endParaRPr>
        </a:p>
      </cdr:txBody>
    </cdr:sp>
  </cdr:relSizeAnchor>
  <cdr:relSizeAnchor xmlns:cdr="http://schemas.openxmlformats.org/drawingml/2006/chartDrawing">
    <cdr:from>
      <cdr:x>0.75904</cdr:x>
      <cdr:y>0.06154</cdr:y>
    </cdr:from>
    <cdr:to>
      <cdr:x>0.91567</cdr:x>
      <cdr:y>0.16759</cdr:y>
    </cdr:to>
    <cdr:sp macro="" textlink="">
      <cdr:nvSpPr>
        <cdr:cNvPr id="5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00594" y="285737"/>
          <a:ext cx="928720" cy="4924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nb-NO" sz="1300" dirty="0" err="1" smtClean="0">
              <a:latin typeface="Arial Narrow" pitchFamily="34" charset="0"/>
            </a:rPr>
            <a:t>Capital-adequacy</a:t>
          </a:r>
          <a:r>
            <a:rPr lang="nb-NO" sz="1300" dirty="0" smtClean="0">
              <a:latin typeface="Arial Narrow" pitchFamily="34" charset="0"/>
            </a:rPr>
            <a:t> </a:t>
          </a:r>
          <a:r>
            <a:rPr lang="nb-NO" sz="1300" baseline="30000" dirty="0" smtClean="0">
              <a:latin typeface="Arial Narrow" pitchFamily="34" charset="0"/>
            </a:rPr>
            <a:t>3)</a:t>
          </a:r>
          <a:endParaRPr lang="nb-NO" sz="1300" baseline="30000" dirty="0">
            <a:latin typeface="Arial Narrow" pitchFamily="34" charset="0"/>
          </a:endParaRPr>
        </a:p>
      </cdr:txBody>
    </cdr:sp>
  </cdr:relSizeAnchor>
  <cdr:relSizeAnchor xmlns:cdr="http://schemas.openxmlformats.org/drawingml/2006/chartDrawing">
    <cdr:from>
      <cdr:x>0.62651</cdr:x>
      <cdr:y>0.06154</cdr:y>
    </cdr:from>
    <cdr:to>
      <cdr:x>0.62651</cdr:x>
      <cdr:y>0.73606</cdr:y>
    </cdr:to>
    <cdr:sp macro="" textlink="">
      <cdr:nvSpPr>
        <cdr:cNvPr id="6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3714776" y="285737"/>
          <a:ext cx="0" cy="313213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0E495-DF68-4F93-9ED0-6EE8A26AB0EB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15453F-2B5B-4DA9-8FE9-14CEED12EC6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442678-358C-49F5-B4DC-87D5144AA750}" type="slidenum">
              <a:rPr lang="nb-NO" smtClean="0"/>
              <a:pPr/>
              <a:t>2</a:t>
            </a:fld>
            <a:endParaRPr lang="nb-NO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55D7A-E3E5-45CC-8DD9-2D9EF602A1FF}" type="slidenum">
              <a:rPr lang="nb-NO" smtClean="0"/>
              <a:pPr/>
              <a:t>3</a:t>
            </a:fld>
            <a:endParaRPr lang="nb-NO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03F141-6B68-4B80-9433-36B3340E6F7D}" type="slidenum">
              <a:rPr lang="nb-NO" smtClean="0"/>
              <a:pPr/>
              <a:t>4</a:t>
            </a:fld>
            <a:endParaRPr lang="nb-NO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040A15-6AB2-4AA2-89AE-21A5791AC017}" type="slidenum">
              <a:rPr lang="nb-NO" smtClean="0"/>
              <a:pPr/>
              <a:t>5</a:t>
            </a:fld>
            <a:endParaRPr lang="nb-NO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09E47-B49F-402C-8A26-34289FCFF0AD}" type="slidenum">
              <a:rPr lang="nb-NO" smtClean="0"/>
              <a:pPr/>
              <a:t>6</a:t>
            </a:fld>
            <a:endParaRPr lang="nb-NO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51CEB-45B9-4C81-86AA-5748081CD7F2}" type="slidenum">
              <a:rPr lang="nb-NO" smtClean="0"/>
              <a:pPr/>
              <a:t>7</a:t>
            </a:fld>
            <a:endParaRPr lang="nb-NO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0C05E7-47CE-461F-B6DB-4C73E097A588}" type="slidenum">
              <a:rPr lang="nb-NO" smtClean="0"/>
              <a:pPr/>
              <a:t>8</a:t>
            </a:fld>
            <a:endParaRPr lang="nb-NO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5700" cy="3724275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DD77B-AAC4-48FC-A777-EE62AF715F3A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1BC7D-9767-4298-8A6E-066A0F9F7E6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F285B-890B-4089-8F6F-265371A4A2D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79388" y="6429375"/>
            <a:ext cx="184150" cy="2444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lIns="91408" tIns="45705" rIns="91408" bIns="45705" anchor="ctr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endParaRPr lang="en-GB" sz="1000" dirty="0">
              <a:latin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790700"/>
          </a:xfrm>
        </p:spPr>
        <p:txBody>
          <a:bodyPr anchor="ctr"/>
          <a:lstStyle>
            <a:lvl1pPr algn="ctr">
              <a:defRPr sz="2000">
                <a:solidFill>
                  <a:srgbClr val="0C2577"/>
                </a:solidFill>
              </a:defRPr>
            </a:lvl1pPr>
          </a:lstStyle>
          <a:p>
            <a:r>
              <a:rPr lang="en-GB"/>
              <a:t>Klikk for å redigere tittelstil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627188"/>
            <a:ext cx="2192337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50" y="1627188"/>
            <a:ext cx="2192338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F86A-9158-410B-ABB3-01B1BCDCF5E6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3213" y="557213"/>
            <a:ext cx="1133475" cy="4959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9613" y="557213"/>
            <a:ext cx="3251200" cy="4959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57213"/>
            <a:ext cx="45370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979613" y="1627188"/>
            <a:ext cx="4537075" cy="3889375"/>
          </a:xfrm>
        </p:spPr>
        <p:txBody>
          <a:bodyPr/>
          <a:lstStyle/>
          <a:p>
            <a:pPr lvl="0"/>
            <a:endParaRPr lang="nb-NO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322EC-2493-4B98-969B-CC306422CA6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70D9F-17C2-4B0B-AE6D-FA5334CDB81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61D3A-230A-4B49-B602-7782675787BF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53FDF-4970-415C-A607-15DD3781C2F9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85BB4-BD65-4C87-B97C-D8F7A8C8287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77B7D-EE07-447B-B030-B013A78AB15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A4367-7E6C-4DD6-8F1F-9446FE8A9B9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7492FA-F607-4475-B207-474A5342E10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57213"/>
            <a:ext cx="4537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27188"/>
            <a:ext cx="4537075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8" r:id="rId1"/>
    <p:sldLayoutId id="2147484237" r:id="rId2"/>
    <p:sldLayoutId id="2147484238" r:id="rId3"/>
    <p:sldLayoutId id="2147484239" r:id="rId4"/>
    <p:sldLayoutId id="2147484240" r:id="rId5"/>
    <p:sldLayoutId id="2147484241" r:id="rId6"/>
    <p:sldLayoutId id="2147484242" r:id="rId7"/>
    <p:sldLayoutId id="2147484243" r:id="rId8"/>
    <p:sldLayoutId id="2147484244" r:id="rId9"/>
    <p:sldLayoutId id="2147484245" r:id="rId10"/>
    <p:sldLayoutId id="2147484246" r:id="rId11"/>
    <p:sldLayoutId id="21474842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85852" y="2000240"/>
            <a:ext cx="67659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Norges </a:t>
            </a:r>
            <a:r>
              <a:rPr kumimoji="0" lang="nb-NO" sz="4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Bank’s</a:t>
            </a:r>
            <a: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Survey </a:t>
            </a:r>
            <a:r>
              <a:rPr kumimoji="0" lang="nb-NO" sz="4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</a:t>
            </a:r>
            <a:r>
              <a:rPr kumimoji="0" lang="nb-NO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Bank </a:t>
            </a:r>
            <a:r>
              <a:rPr kumimoji="0" lang="nb-NO" sz="4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Lending</a:t>
            </a:r>
            <a:endParaRPr kumimoji="0" lang="nb-NO" sz="4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27088" y="378936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nb-NO" sz="4000" dirty="0">
                <a:solidFill>
                  <a:schemeClr val="tx2"/>
                </a:solidFill>
              </a:rPr>
              <a:t>2009 </a:t>
            </a:r>
            <a:r>
              <a:rPr lang="nb-NO" sz="4000" dirty="0" smtClean="0">
                <a:solidFill>
                  <a:schemeClr val="tx2"/>
                </a:solidFill>
              </a:rPr>
              <a:t>Q2</a:t>
            </a:r>
            <a:endParaRPr lang="nb-NO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51050" y="1268413"/>
          <a:ext cx="5664222" cy="416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071670" y="6143644"/>
            <a:ext cx="44989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nb-NO" sz="700" dirty="0">
              <a:latin typeface="Arial Narrow" pitchFamily="34" charset="0"/>
            </a:endParaRPr>
          </a:p>
          <a:p>
            <a:pPr eaLnBrk="0" hangingPunct="0"/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 smtClean="0">
                <a:latin typeface="Arial Narrow" pitchFamily="34" charset="0"/>
              </a:rPr>
              <a:t>: </a:t>
            </a:r>
            <a:r>
              <a:rPr lang="nb-NO" sz="1600" dirty="0">
                <a:solidFill>
                  <a:schemeClr val="tx2"/>
                </a:solidFill>
                <a:latin typeface="Arial Narrow" pitchFamily="34" charset="0"/>
              </a:rPr>
              <a:t>Norges Bank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786182" y="1500174"/>
            <a:ext cx="10715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Repayment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loans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secured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on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dwellings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643174" y="1500174"/>
            <a:ext cx="11430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Total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6000760" y="1500174"/>
            <a:ext cx="10842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Fixed-rate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loans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11271" name="Line 9"/>
          <p:cNvSpPr>
            <a:spLocks noChangeShapeType="1"/>
          </p:cNvSpPr>
          <p:nvPr/>
        </p:nvSpPr>
        <p:spPr bwMode="auto">
          <a:xfrm flipH="1" flipV="1">
            <a:off x="600076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4857752" y="1500174"/>
            <a:ext cx="11430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Home </a:t>
            </a:r>
            <a:r>
              <a:rPr lang="nb-NO" sz="1400" dirty="0" err="1" smtClean="0">
                <a:latin typeface="Arial Narrow" pitchFamily="34" charset="0"/>
              </a:rPr>
              <a:t>equity</a:t>
            </a:r>
            <a:r>
              <a:rPr lang="nb-NO" sz="1400" dirty="0" smtClean="0">
                <a:latin typeface="Arial Narrow" pitchFamily="34" charset="0"/>
              </a:rPr>
              <a:t> lines </a:t>
            </a:r>
            <a:r>
              <a:rPr lang="nb-NO" sz="1400" dirty="0" err="1" smtClean="0">
                <a:latin typeface="Arial Narrow" pitchFamily="34" charset="0"/>
              </a:rPr>
              <a:t>of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11273" name="Rectangle 11"/>
          <p:cNvSpPr>
            <a:spLocks noGrp="1" noChangeArrowheads="1"/>
          </p:cNvSpPr>
          <p:nvPr>
            <p:ph type="title"/>
          </p:nvPr>
        </p:nvSpPr>
        <p:spPr>
          <a:xfrm>
            <a:off x="2214546" y="714356"/>
            <a:ext cx="5643602" cy="635000"/>
          </a:xfrm>
        </p:spPr>
        <p:txBody>
          <a:bodyPr/>
          <a:lstStyle/>
          <a:p>
            <a:pPr eaLnBrk="1" hangingPunct="1"/>
            <a:r>
              <a:rPr lang="nb-NO" b="1" dirty="0" err="1" smtClean="0"/>
              <a:t>Chart</a:t>
            </a:r>
            <a:r>
              <a:rPr lang="nb-NO" b="1" dirty="0" smtClean="0"/>
              <a:t> 1</a:t>
            </a:r>
            <a:r>
              <a:rPr lang="nb-NO" dirty="0" smtClean="0"/>
              <a:t> </a:t>
            </a:r>
            <a:r>
              <a:rPr lang="nb-NO" dirty="0" err="1" smtClean="0"/>
              <a:t>Household</a:t>
            </a:r>
            <a:r>
              <a:rPr lang="nb-NO" dirty="0" smtClean="0"/>
              <a:t> </a:t>
            </a:r>
            <a:r>
              <a:rPr lang="nb-NO" dirty="0" err="1" smtClean="0"/>
              <a:t>credit</a:t>
            </a:r>
            <a:r>
              <a:rPr lang="nb-NO" dirty="0" smtClean="0"/>
              <a:t> </a:t>
            </a:r>
            <a:r>
              <a:rPr lang="nb-NO" dirty="0" err="1" smtClean="0"/>
              <a:t>demand</a:t>
            </a:r>
            <a:r>
              <a:rPr lang="nb-NO" dirty="0" smtClean="0"/>
              <a:t> in 2009. Net </a:t>
            </a:r>
            <a:r>
              <a:rPr lang="nb-NO" dirty="0" err="1" smtClean="0"/>
              <a:t>percentage</a:t>
            </a:r>
            <a:r>
              <a:rPr lang="nb-NO" dirty="0" smtClean="0"/>
              <a:t> balances</a:t>
            </a:r>
            <a:r>
              <a:rPr lang="nb-NO" baseline="30000" dirty="0" smtClean="0"/>
              <a:t>1), 2)</a:t>
            </a:r>
            <a:endParaRPr lang="en-GB" dirty="0" smtClean="0"/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2143108" y="5072074"/>
            <a:ext cx="5429271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1)	</a:t>
            </a:r>
            <a:r>
              <a:rPr lang="nb-NO" sz="1400" dirty="0" smtClean="0">
                <a:latin typeface="Arial Narrow" pitchFamily="34" charset="0"/>
              </a:rPr>
              <a:t>Net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are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calculated</a:t>
            </a:r>
            <a:r>
              <a:rPr lang="nb-NO" sz="1400" dirty="0" smtClean="0">
                <a:latin typeface="Arial Narrow" pitchFamily="34" charset="0"/>
              </a:rPr>
              <a:t> by </a:t>
            </a:r>
            <a:r>
              <a:rPr lang="nb-NO" sz="1400" dirty="0" err="1" smtClean="0">
                <a:latin typeface="Arial Narrow" pitchFamily="34" charset="0"/>
              </a:rPr>
              <a:t>weighting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together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the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responses</a:t>
            </a:r>
            <a:r>
              <a:rPr lang="nb-NO" sz="1400" dirty="0" smtClean="0">
                <a:latin typeface="Arial Narrow" pitchFamily="34" charset="0"/>
              </a:rPr>
              <a:t> in </a:t>
            </a:r>
            <a:r>
              <a:rPr lang="nb-NO" sz="1400" dirty="0" err="1" smtClean="0">
                <a:latin typeface="Arial Narrow" pitchFamily="34" charset="0"/>
              </a:rPr>
              <a:t>the</a:t>
            </a:r>
            <a:r>
              <a:rPr lang="nb-NO" sz="1400" dirty="0" smtClean="0">
                <a:latin typeface="Arial Narrow" pitchFamily="34" charset="0"/>
              </a:rPr>
              <a:t> survey. The </a:t>
            </a:r>
            <a:r>
              <a:rPr lang="nb-NO" sz="1400" dirty="0" err="1" smtClean="0">
                <a:latin typeface="Arial Narrow" pitchFamily="34" charset="0"/>
              </a:rPr>
              <a:t>blue</a:t>
            </a:r>
            <a:r>
              <a:rPr lang="nb-NO" sz="1400" dirty="0" smtClean="0">
                <a:latin typeface="Arial Narrow" pitchFamily="34" charset="0"/>
              </a:rPr>
              <a:t> bars show </a:t>
            </a:r>
            <a:r>
              <a:rPr lang="nb-NO" sz="1400" dirty="0" err="1" smtClean="0">
                <a:latin typeface="Arial Narrow" pitchFamily="34" charset="0"/>
              </a:rPr>
              <a:t>developments</a:t>
            </a:r>
            <a:r>
              <a:rPr lang="nb-NO" sz="1400" dirty="0" smtClean="0">
                <a:latin typeface="Arial Narrow" pitchFamily="34" charset="0"/>
              </a:rPr>
              <a:t> over </a:t>
            </a:r>
            <a:r>
              <a:rPr lang="nb-NO" sz="1400" dirty="0" err="1" smtClean="0">
                <a:latin typeface="Arial Narrow" pitchFamily="34" charset="0"/>
              </a:rPr>
              <a:t>the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past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quarter</a:t>
            </a:r>
            <a:r>
              <a:rPr lang="nb-NO" sz="1400" dirty="0" smtClean="0">
                <a:latin typeface="Arial Narrow" pitchFamily="34" charset="0"/>
              </a:rPr>
              <a:t>. The red </a:t>
            </a:r>
            <a:r>
              <a:rPr lang="nb-NO" sz="1400" dirty="0" err="1" smtClean="0">
                <a:latin typeface="Arial Narrow" pitchFamily="34" charset="0"/>
              </a:rPr>
              <a:t>diamonds</a:t>
            </a:r>
            <a:r>
              <a:rPr lang="nb-NO" sz="1400" dirty="0" smtClean="0">
                <a:latin typeface="Arial Narrow" pitchFamily="34" charset="0"/>
              </a:rPr>
              <a:t> show </a:t>
            </a:r>
            <a:r>
              <a:rPr lang="nb-NO" sz="1400" dirty="0" err="1" smtClean="0">
                <a:latin typeface="Arial Narrow" pitchFamily="34" charset="0"/>
              </a:rPr>
              <a:t>expectations</a:t>
            </a:r>
            <a:r>
              <a:rPr lang="nb-NO" sz="1400" dirty="0" smtClean="0">
                <a:latin typeface="Arial Narrow" pitchFamily="34" charset="0"/>
              </a:rPr>
              <a:t> over </a:t>
            </a:r>
            <a:r>
              <a:rPr lang="nb-NO" sz="1400" dirty="0" err="1" smtClean="0">
                <a:latin typeface="Arial Narrow" pitchFamily="34" charset="0"/>
              </a:rPr>
              <a:t>the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next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quarter</a:t>
            </a:r>
            <a:r>
              <a:rPr lang="nb-NO" sz="1400" dirty="0" smtClean="0">
                <a:latin typeface="Arial Narrow" pitchFamily="34" charset="0"/>
              </a:rPr>
              <a:t>. The red </a:t>
            </a:r>
            <a:r>
              <a:rPr lang="nb-NO" sz="1400" dirty="0" err="1" smtClean="0">
                <a:latin typeface="Arial Narrow" pitchFamily="34" charset="0"/>
              </a:rPr>
              <a:t>diamonds</a:t>
            </a:r>
            <a:r>
              <a:rPr lang="nb-NO" sz="1400" dirty="0" smtClean="0">
                <a:latin typeface="Arial Narrow" pitchFamily="34" charset="0"/>
              </a:rPr>
              <a:t> have </a:t>
            </a:r>
            <a:r>
              <a:rPr lang="nb-NO" sz="1400" dirty="0" err="1" smtClean="0">
                <a:latin typeface="Arial Narrow" pitchFamily="34" charset="0"/>
              </a:rPr>
              <a:t>been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moved</a:t>
            </a:r>
            <a:r>
              <a:rPr lang="nb-NO" sz="1400" dirty="0" smtClean="0">
                <a:latin typeface="Arial Narrow" pitchFamily="34" charset="0"/>
              </a:rPr>
              <a:t> forward </a:t>
            </a:r>
            <a:r>
              <a:rPr lang="nb-NO" sz="1400" dirty="0" err="1" smtClean="0">
                <a:latin typeface="Arial Narrow" pitchFamily="34" charset="0"/>
              </a:rPr>
              <a:t>one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quarter</a:t>
            </a:r>
            <a:endParaRPr lang="nb-NO" sz="1400" dirty="0" smtClean="0">
              <a:latin typeface="Arial Narrow" pitchFamily="34" charset="0"/>
            </a:endParaRPr>
          </a:p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2)	</a:t>
            </a:r>
            <a:r>
              <a:rPr lang="nb-NO" sz="1400" dirty="0" smtClean="0">
                <a:latin typeface="Arial Narrow" pitchFamily="34" charset="0"/>
              </a:rPr>
              <a:t>Negative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falling </a:t>
            </a:r>
            <a:r>
              <a:rPr lang="nb-NO" sz="1400" dirty="0" err="1" smtClean="0">
                <a:latin typeface="Arial Narrow" pitchFamily="34" charset="0"/>
              </a:rPr>
              <a:t>demand</a:t>
            </a:r>
            <a:r>
              <a:rPr lang="nb-NO" sz="1600" dirty="0" smtClean="0">
                <a:latin typeface="Arial Narrow" pitchFamily="34" charset="0"/>
              </a:rPr>
              <a:t> 	</a:t>
            </a:r>
          </a:p>
          <a:p>
            <a:pPr marL="457200" indent="-457200"/>
            <a:endParaRPr lang="nb-NO" sz="1600" dirty="0">
              <a:latin typeface="Arial Narrow" pitchFamily="34" charset="0"/>
            </a:endParaRPr>
          </a:p>
        </p:txBody>
      </p:sp>
      <p:sp>
        <p:nvSpPr>
          <p:cNvPr id="11275" name="Line 9"/>
          <p:cNvSpPr>
            <a:spLocks noChangeShapeType="1"/>
          </p:cNvSpPr>
          <p:nvPr/>
        </p:nvSpPr>
        <p:spPr bwMode="auto">
          <a:xfrm flipH="1" flipV="1">
            <a:off x="489600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1276" name="Line 9"/>
          <p:cNvSpPr>
            <a:spLocks noChangeShapeType="1"/>
          </p:cNvSpPr>
          <p:nvPr/>
        </p:nvSpPr>
        <p:spPr bwMode="auto">
          <a:xfrm flipH="1" flipV="1">
            <a:off x="3786182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51050" y="1268412"/>
          <a:ext cx="5735660" cy="4303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2071670" y="5500702"/>
            <a:ext cx="44989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nb-NO" sz="700" dirty="0">
              <a:latin typeface="Arial Narrow" pitchFamily="34" charset="0"/>
            </a:endParaRPr>
          </a:p>
          <a:p>
            <a:pPr eaLnBrk="0" hangingPunct="0"/>
            <a:r>
              <a:rPr lang="nb-NO" sz="1600" dirty="0" smtClean="0">
                <a:latin typeface="Arial Narrow" pitchFamily="34" charset="0"/>
              </a:rPr>
              <a:t>         </a:t>
            </a:r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 smtClean="0">
                <a:latin typeface="Arial Narrow" pitchFamily="34" charset="0"/>
              </a:rPr>
              <a:t>: </a:t>
            </a:r>
            <a:r>
              <a:rPr lang="nb-NO" sz="1600" dirty="0">
                <a:solidFill>
                  <a:schemeClr val="tx2"/>
                </a:solidFill>
                <a:latin typeface="Arial Narrow" pitchFamily="34" charset="0"/>
              </a:rPr>
              <a:t>Norges Bank </a:t>
            </a:r>
          </a:p>
        </p:txBody>
      </p:sp>
      <p:sp>
        <p:nvSpPr>
          <p:cNvPr id="1029" name="Text Box 3"/>
          <p:cNvSpPr txBox="1">
            <a:spLocks noChangeArrowheads="1"/>
          </p:cNvSpPr>
          <p:nvPr/>
        </p:nvSpPr>
        <p:spPr bwMode="auto">
          <a:xfrm>
            <a:off x="2143108" y="5072074"/>
            <a:ext cx="5572146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400" baseline="30000" dirty="0" smtClean="0">
                <a:latin typeface="Arial Narrow" pitchFamily="34" charset="0"/>
              </a:rPr>
              <a:t>1)</a:t>
            </a:r>
            <a:r>
              <a:rPr lang="nb-NO" sz="1400" dirty="0" smtClean="0">
                <a:latin typeface="Arial Narrow" pitchFamily="34" charset="0"/>
              </a:rPr>
              <a:t> 	</a:t>
            </a:r>
            <a:r>
              <a:rPr lang="nb-NO" sz="1400" dirty="0" err="1" smtClean="0">
                <a:latin typeface="Arial Narrow" pitchFamily="34" charset="0"/>
              </a:rPr>
              <a:t>See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footnote</a:t>
            </a:r>
            <a:r>
              <a:rPr lang="nb-NO" sz="1400" dirty="0" smtClean="0">
                <a:latin typeface="Arial Narrow" pitchFamily="34" charset="0"/>
              </a:rPr>
              <a:t> 1 in </a:t>
            </a:r>
            <a:r>
              <a:rPr lang="nb-NO" sz="1400" dirty="0" err="1" smtClean="0">
                <a:latin typeface="Arial Narrow" pitchFamily="34" charset="0"/>
              </a:rPr>
              <a:t>Chart</a:t>
            </a:r>
            <a:r>
              <a:rPr lang="nb-NO" sz="1400" dirty="0" smtClean="0">
                <a:latin typeface="Arial Narrow" pitchFamily="34" charset="0"/>
              </a:rPr>
              <a:t> 1</a:t>
            </a:r>
          </a:p>
          <a:p>
            <a:pPr marL="342900" indent="-342900"/>
            <a:r>
              <a:rPr lang="nb-NO" sz="1400" baseline="30000" dirty="0" smtClean="0">
                <a:latin typeface="Arial Narrow" pitchFamily="34" charset="0"/>
              </a:rPr>
              <a:t>2)</a:t>
            </a:r>
            <a:r>
              <a:rPr lang="nb-NO" sz="1400" dirty="0" smtClean="0">
                <a:latin typeface="Arial Narrow" pitchFamily="34" charset="0"/>
              </a:rPr>
              <a:t> 	Negative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tighter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standards 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571868" y="2000240"/>
            <a:ext cx="10001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Economic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outlook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2714612" y="1500174"/>
            <a:ext cx="9286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Credit standards</a:t>
            </a:r>
            <a:r>
              <a:rPr lang="nb-NO" sz="1400" baseline="30000" dirty="0" smtClean="0">
                <a:latin typeface="Arial Narrow" pitchFamily="34" charset="0"/>
              </a:rPr>
              <a:t>2</a:t>
            </a:r>
            <a:r>
              <a:rPr lang="nb-NO" sz="1400" baseline="30000" dirty="0">
                <a:latin typeface="Arial Narrow" pitchFamily="34" charset="0"/>
              </a:rPr>
              <a:t>)</a:t>
            </a: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 flipV="1">
            <a:off x="3571868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3571868" y="2000240"/>
            <a:ext cx="356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4500562" y="2000240"/>
            <a:ext cx="8572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Banks’ risk </a:t>
            </a:r>
            <a:r>
              <a:rPr lang="nb-NO" sz="1400" dirty="0" err="1" smtClean="0">
                <a:latin typeface="Arial Narrow" pitchFamily="34" charset="0"/>
              </a:rPr>
              <a:t>appetite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3786182" y="1500174"/>
            <a:ext cx="33734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Factors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affecting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standards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143108" y="714356"/>
            <a:ext cx="5500708" cy="636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nb-NO" b="1" dirty="0" err="1" smtClean="0">
                <a:latin typeface="Arial Narrow" pitchFamily="34" charset="0"/>
              </a:rPr>
              <a:t>Chart</a:t>
            </a:r>
            <a:r>
              <a:rPr lang="nb-NO" b="1" dirty="0" smtClean="0">
                <a:latin typeface="Arial Narrow" pitchFamily="34" charset="0"/>
              </a:rPr>
              <a:t> 2 </a:t>
            </a:r>
            <a:r>
              <a:rPr lang="nb-NO" dirty="0" err="1" smtClean="0">
                <a:latin typeface="Arial Narrow" pitchFamily="34" charset="0"/>
              </a:rPr>
              <a:t>Change</a:t>
            </a:r>
            <a:r>
              <a:rPr lang="nb-NO" dirty="0" smtClean="0">
                <a:latin typeface="Arial Narrow" pitchFamily="34" charset="0"/>
              </a:rPr>
              <a:t> in </a:t>
            </a:r>
            <a:r>
              <a:rPr lang="nb-NO" dirty="0" err="1" smtClean="0">
                <a:latin typeface="Arial Narrow" pitchFamily="34" charset="0"/>
              </a:rPr>
              <a:t>credit</a:t>
            </a:r>
            <a:r>
              <a:rPr lang="nb-NO" dirty="0" smtClean="0">
                <a:latin typeface="Arial Narrow" pitchFamily="34" charset="0"/>
              </a:rPr>
              <a:t> standards for </a:t>
            </a:r>
            <a:r>
              <a:rPr lang="nb-NO" dirty="0" err="1" smtClean="0">
                <a:latin typeface="Arial Narrow" pitchFamily="34" charset="0"/>
              </a:rPr>
              <a:t>households</a:t>
            </a:r>
            <a:r>
              <a:rPr lang="nb-NO" dirty="0" smtClean="0">
                <a:latin typeface="Arial Narrow" pitchFamily="34" charset="0"/>
              </a:rPr>
              <a:t> in 2009. </a:t>
            </a:r>
            <a:r>
              <a:rPr lang="nb-NO" dirty="0" err="1" smtClean="0">
                <a:latin typeface="Arial Narrow" pitchFamily="34" charset="0"/>
              </a:rPr>
              <a:t>Factors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affecting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credit</a:t>
            </a:r>
            <a:r>
              <a:rPr lang="nb-NO" dirty="0" smtClean="0">
                <a:latin typeface="Arial Narrow" pitchFamily="34" charset="0"/>
              </a:rPr>
              <a:t> standards. Net </a:t>
            </a:r>
            <a:r>
              <a:rPr lang="nb-NO" dirty="0" err="1" smtClean="0">
                <a:latin typeface="Arial Narrow" pitchFamily="34" charset="0"/>
              </a:rPr>
              <a:t>percentage</a:t>
            </a:r>
            <a:r>
              <a:rPr lang="nb-NO" dirty="0" smtClean="0">
                <a:latin typeface="Arial Narrow" pitchFamily="34" charset="0"/>
              </a:rPr>
              <a:t> balances</a:t>
            </a:r>
            <a:r>
              <a:rPr lang="nb-NO" baseline="30000" dirty="0" smtClean="0">
                <a:latin typeface="Arial Narrow" pitchFamily="34" charset="0"/>
              </a:rPr>
              <a:t>1)</a:t>
            </a:r>
            <a:endParaRPr lang="en-GB" dirty="0">
              <a:latin typeface="Arial Narrow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 flipV="1">
            <a:off x="5357818" y="2000240"/>
            <a:ext cx="0" cy="26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5357819" y="2000240"/>
            <a:ext cx="928694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Default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1039" name="Line 13"/>
          <p:cNvSpPr>
            <a:spLocks noChangeShapeType="1"/>
          </p:cNvSpPr>
          <p:nvPr/>
        </p:nvSpPr>
        <p:spPr bwMode="auto">
          <a:xfrm flipH="1" flipV="1">
            <a:off x="4500562" y="2000240"/>
            <a:ext cx="0" cy="26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215074" y="2000240"/>
            <a:ext cx="10715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Funding</a:t>
            </a:r>
            <a:endParaRPr lang="nb-NO" sz="1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51050" y="1268412"/>
          <a:ext cx="5664222" cy="4232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2143108" y="6143644"/>
            <a:ext cx="449897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nb-NO" sz="700" dirty="0">
              <a:latin typeface="Arial Narrow" pitchFamily="34" charset="0"/>
            </a:endParaRPr>
          </a:p>
          <a:p>
            <a:pPr eaLnBrk="0" hangingPunct="0"/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 smtClean="0">
                <a:latin typeface="Arial Narrow" pitchFamily="34" charset="0"/>
              </a:rPr>
              <a:t>: </a:t>
            </a:r>
            <a:r>
              <a:rPr lang="nb-NO" sz="1600" dirty="0">
                <a:solidFill>
                  <a:schemeClr val="tx2"/>
                </a:solidFill>
                <a:latin typeface="Arial Narrow" pitchFamily="34" charset="0"/>
              </a:rPr>
              <a:t>Norges Bank 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714744" y="1500174"/>
            <a:ext cx="12144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Maximum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loan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maturity</a:t>
            </a:r>
            <a:r>
              <a:rPr lang="nb-NO" sz="1400" dirty="0" smtClean="0">
                <a:latin typeface="Arial Narrow" pitchFamily="34" charset="0"/>
              </a:rPr>
              <a:t> 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2643174" y="1500174"/>
            <a:ext cx="11430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Lending</a:t>
            </a:r>
            <a:r>
              <a:rPr lang="nb-NO" sz="1400" dirty="0" smtClean="0">
                <a:latin typeface="Arial Narrow" pitchFamily="34" charset="0"/>
              </a:rPr>
              <a:t> margins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 flipV="1">
            <a:off x="3786182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 flipH="1" flipV="1">
            <a:off x="489600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6000760" y="1500174"/>
            <a:ext cx="10779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Interest-only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periods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 flipH="1" flipV="1">
            <a:off x="600076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4857752" y="1500174"/>
            <a:ext cx="114935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Maximum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loan-to-value</a:t>
            </a:r>
            <a:r>
              <a:rPr lang="nb-NO" sz="1400" dirty="0" smtClean="0">
                <a:latin typeface="Arial Narrow" pitchFamily="34" charset="0"/>
              </a:rPr>
              <a:t> ratio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2143108" y="5072074"/>
            <a:ext cx="5500709" cy="135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1)</a:t>
            </a:r>
            <a:r>
              <a:rPr lang="nb-NO" sz="1400" dirty="0" smtClean="0">
                <a:latin typeface="Arial Narrow" pitchFamily="34" charset="0"/>
              </a:rPr>
              <a:t> 	</a:t>
            </a:r>
            <a:r>
              <a:rPr lang="nb-NO" sz="1400" dirty="0" err="1" smtClean="0">
                <a:latin typeface="Arial Narrow" pitchFamily="34" charset="0"/>
              </a:rPr>
              <a:t>See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footnote</a:t>
            </a:r>
            <a:r>
              <a:rPr lang="nb-NO" sz="1400" dirty="0" smtClean="0">
                <a:latin typeface="Arial Narrow" pitchFamily="34" charset="0"/>
              </a:rPr>
              <a:t> 1 in </a:t>
            </a:r>
            <a:r>
              <a:rPr lang="nb-NO" sz="1400" dirty="0" err="1" smtClean="0">
                <a:latin typeface="Arial Narrow" pitchFamily="34" charset="0"/>
              </a:rPr>
              <a:t>Chart</a:t>
            </a:r>
            <a:r>
              <a:rPr lang="nb-NO" sz="1400" dirty="0" smtClean="0">
                <a:latin typeface="Arial Narrow" pitchFamily="34" charset="0"/>
              </a:rPr>
              <a:t> 1</a:t>
            </a:r>
          </a:p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2)</a:t>
            </a:r>
            <a:r>
              <a:rPr lang="nb-NO" sz="1400" dirty="0" smtClean="0">
                <a:latin typeface="Arial Narrow" pitchFamily="34" charset="0"/>
              </a:rPr>
              <a:t> 	Positive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for </a:t>
            </a:r>
            <a:r>
              <a:rPr lang="nb-NO" sz="1400" dirty="0" err="1" smtClean="0">
                <a:latin typeface="Arial Narrow" pitchFamily="34" charset="0"/>
              </a:rPr>
              <a:t>lending</a:t>
            </a:r>
            <a:r>
              <a:rPr lang="nb-NO" sz="1400" dirty="0" smtClean="0">
                <a:latin typeface="Arial Narrow" pitchFamily="34" charset="0"/>
              </a:rPr>
              <a:t> margins </a:t>
            </a:r>
            <a:r>
              <a:rPr lang="nb-NO" sz="1400" dirty="0" err="1" smtClean="0">
                <a:latin typeface="Arial Narrow" pitchFamily="34" charset="0"/>
              </a:rPr>
              <a:t>indicate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higher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lending</a:t>
            </a:r>
            <a:r>
              <a:rPr lang="nb-NO" sz="1400" dirty="0" smtClean="0">
                <a:latin typeface="Arial Narrow" pitchFamily="34" charset="0"/>
              </a:rPr>
              <a:t> margins and </a:t>
            </a:r>
            <a:r>
              <a:rPr lang="nb-NO" sz="1400" dirty="0" err="1" smtClean="0">
                <a:latin typeface="Arial Narrow" pitchFamily="34" charset="0"/>
              </a:rPr>
              <a:t>therefore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tighter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standards. Negative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for </a:t>
            </a:r>
            <a:r>
              <a:rPr lang="nb-NO" sz="1400" dirty="0" err="1" smtClean="0">
                <a:latin typeface="Arial Narrow" pitchFamily="34" charset="0"/>
              </a:rPr>
              <a:t>maximum</a:t>
            </a:r>
            <a:r>
              <a:rPr lang="nb-NO" sz="1400" dirty="0" smtClean="0">
                <a:latin typeface="Arial Narrow" pitchFamily="34" charset="0"/>
              </a:rPr>
              <a:t> LTI ratio, </a:t>
            </a:r>
            <a:r>
              <a:rPr lang="nb-NO" sz="1400" dirty="0" err="1" smtClean="0">
                <a:latin typeface="Arial Narrow" pitchFamily="34" charset="0"/>
              </a:rPr>
              <a:t>maximum</a:t>
            </a:r>
            <a:r>
              <a:rPr lang="nb-NO" sz="1400" dirty="0" smtClean="0">
                <a:latin typeface="Arial Narrow" pitchFamily="34" charset="0"/>
              </a:rPr>
              <a:t> LTV ratio and </a:t>
            </a:r>
            <a:r>
              <a:rPr lang="nb-NO" sz="1400" dirty="0" err="1" smtClean="0">
                <a:latin typeface="Arial Narrow" pitchFamily="34" charset="0"/>
              </a:rPr>
              <a:t>use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of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interest-only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periods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tighter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standards</a:t>
            </a:r>
          </a:p>
          <a:p>
            <a:pPr marL="457200" indent="-457200"/>
            <a:r>
              <a:rPr lang="nb-NO" sz="1600" dirty="0">
                <a:latin typeface="Arial Narrow" pitchFamily="34" charset="0"/>
              </a:rPr>
              <a:t>	</a:t>
            </a:r>
          </a:p>
          <a:p>
            <a:pPr marL="457200" indent="-457200"/>
            <a:endParaRPr lang="nb-NO" sz="1600" dirty="0">
              <a:latin typeface="Arial Narrow" pitchFamily="34" charset="0"/>
            </a:endParaRP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>
          <a:xfrm>
            <a:off x="2071670" y="714356"/>
            <a:ext cx="5715040" cy="635000"/>
          </a:xfrm>
        </p:spPr>
        <p:txBody>
          <a:bodyPr/>
          <a:lstStyle/>
          <a:p>
            <a:pPr eaLnBrk="1" hangingPunct="1"/>
            <a:r>
              <a:rPr lang="nb-NO" b="1" dirty="0" err="1" smtClean="0"/>
              <a:t>Chart</a:t>
            </a:r>
            <a:r>
              <a:rPr lang="nb-NO" b="1" dirty="0" smtClean="0"/>
              <a:t> 3</a:t>
            </a:r>
            <a:r>
              <a:rPr lang="nb-NO" dirty="0" smtClean="0"/>
              <a:t> </a:t>
            </a:r>
            <a:r>
              <a:rPr lang="nb-NO" dirty="0" err="1" smtClean="0"/>
              <a:t>Change</a:t>
            </a:r>
            <a:r>
              <a:rPr lang="nb-NO" dirty="0" smtClean="0"/>
              <a:t> in </a:t>
            </a:r>
            <a:r>
              <a:rPr lang="nb-NO" dirty="0" err="1" smtClean="0"/>
              <a:t>loan</a:t>
            </a:r>
            <a:r>
              <a:rPr lang="nb-NO" dirty="0" smtClean="0"/>
              <a:t> </a:t>
            </a:r>
            <a:r>
              <a:rPr lang="nb-NO" dirty="0" err="1" smtClean="0"/>
              <a:t>conditions</a:t>
            </a:r>
            <a:r>
              <a:rPr lang="nb-NO" dirty="0" smtClean="0"/>
              <a:t> for </a:t>
            </a:r>
            <a:r>
              <a:rPr lang="nb-NO" dirty="0" err="1" smtClean="0"/>
              <a:t>households</a:t>
            </a:r>
            <a:r>
              <a:rPr lang="nb-NO" dirty="0" smtClean="0"/>
              <a:t> in 2009. Net </a:t>
            </a:r>
            <a:r>
              <a:rPr lang="nb-NO" dirty="0" err="1" smtClean="0"/>
              <a:t>percentage</a:t>
            </a:r>
            <a:r>
              <a:rPr lang="nb-NO" dirty="0" smtClean="0"/>
              <a:t> balances</a:t>
            </a:r>
            <a:r>
              <a:rPr lang="nb-NO" baseline="30000" dirty="0" smtClean="0"/>
              <a:t>1), 2)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00232" y="1285860"/>
          <a:ext cx="5857916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2071670" y="5929330"/>
            <a:ext cx="44989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 smtClean="0">
                <a:latin typeface="Arial Narrow" pitchFamily="34" charset="0"/>
              </a:rPr>
              <a:t>: </a:t>
            </a:r>
            <a:r>
              <a:rPr lang="nb-NO" sz="1600" dirty="0">
                <a:solidFill>
                  <a:schemeClr val="tx2"/>
                </a:solidFill>
                <a:latin typeface="Arial Narrow" pitchFamily="34" charset="0"/>
              </a:rPr>
              <a:t>Norges Bank </a:t>
            </a: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2143108" y="5214950"/>
            <a:ext cx="5572146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1)</a:t>
            </a:r>
            <a:r>
              <a:rPr lang="nb-NO" sz="1400" dirty="0" smtClean="0">
                <a:latin typeface="Arial Narrow" pitchFamily="34" charset="0"/>
              </a:rPr>
              <a:t> 	</a:t>
            </a:r>
            <a:r>
              <a:rPr lang="nb-NO" sz="1400" dirty="0" err="1" smtClean="0">
                <a:latin typeface="Arial Narrow" pitchFamily="34" charset="0"/>
              </a:rPr>
              <a:t>See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footnote</a:t>
            </a:r>
            <a:r>
              <a:rPr lang="nb-NO" sz="1400" dirty="0" smtClean="0">
                <a:latin typeface="Arial Narrow" pitchFamily="34" charset="0"/>
              </a:rPr>
              <a:t> 1 in </a:t>
            </a:r>
            <a:r>
              <a:rPr lang="nb-NO" sz="1400" dirty="0" err="1" smtClean="0">
                <a:latin typeface="Arial Narrow" pitchFamily="34" charset="0"/>
              </a:rPr>
              <a:t>Chart</a:t>
            </a:r>
            <a:r>
              <a:rPr lang="nb-NO" sz="1400" dirty="0" smtClean="0">
                <a:latin typeface="Arial Narrow" pitchFamily="34" charset="0"/>
              </a:rPr>
              <a:t> 1 </a:t>
            </a:r>
          </a:p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2)</a:t>
            </a:r>
            <a:r>
              <a:rPr lang="nb-NO" sz="1400" dirty="0" smtClean="0">
                <a:latin typeface="Arial Narrow" pitchFamily="34" charset="0"/>
              </a:rPr>
              <a:t> 	Positive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increased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demand</a:t>
            </a:r>
            <a:r>
              <a:rPr lang="nb-NO" sz="1400" dirty="0" smtClean="0">
                <a:latin typeface="Arial Narrow" pitchFamily="34" charset="0"/>
              </a:rPr>
              <a:t> or </a:t>
            </a:r>
            <a:r>
              <a:rPr lang="nb-NO" sz="1400" dirty="0" err="1" smtClean="0">
                <a:latin typeface="Arial Narrow" pitchFamily="34" charset="0"/>
              </a:rPr>
              <a:t>increased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drawdowns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on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lines</a:t>
            </a:r>
          </a:p>
          <a:p>
            <a:pPr marL="342900" indent="-342900"/>
            <a:r>
              <a:rPr lang="nb-NO" sz="1600" dirty="0" smtClean="0">
                <a:latin typeface="Arial Narrow" pitchFamily="34" charset="0"/>
              </a:rPr>
              <a:t>		</a:t>
            </a:r>
            <a:endParaRPr lang="nb-NO" sz="1600" dirty="0">
              <a:latin typeface="Arial Narrow" pitchFamily="34" charset="0"/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2714612" y="1571612"/>
            <a:ext cx="150019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Credit </a:t>
            </a:r>
            <a:r>
              <a:rPr lang="nb-NO" sz="1400" dirty="0" err="1" smtClean="0">
                <a:latin typeface="Arial Narrow" pitchFamily="34" charset="0"/>
              </a:rPr>
              <a:t>demand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among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non-financial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corporations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 flipV="1">
            <a:off x="4212000" y="1571612"/>
            <a:ext cx="0" cy="313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4214810" y="1571612"/>
            <a:ext cx="15001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Drawdowns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on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lines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3081" name="Rectangle 8"/>
          <p:cNvSpPr>
            <a:spLocks noGrp="1" noChangeArrowheads="1"/>
          </p:cNvSpPr>
          <p:nvPr>
            <p:ph type="title"/>
          </p:nvPr>
        </p:nvSpPr>
        <p:spPr>
          <a:xfrm>
            <a:off x="2143108" y="642918"/>
            <a:ext cx="5572164" cy="769957"/>
          </a:xfrm>
        </p:spPr>
        <p:txBody>
          <a:bodyPr/>
          <a:lstStyle/>
          <a:p>
            <a:r>
              <a:rPr lang="nb-NO" b="1" dirty="0" err="1" smtClean="0">
                <a:latin typeface="Arial Narrow" pitchFamily="34" charset="0"/>
              </a:rPr>
              <a:t>Chart</a:t>
            </a:r>
            <a:r>
              <a:rPr lang="nb-NO" b="1" dirty="0" smtClean="0">
                <a:latin typeface="Arial Narrow" pitchFamily="34" charset="0"/>
              </a:rPr>
              <a:t> 4</a:t>
            </a:r>
            <a:r>
              <a:rPr lang="nb-NO" dirty="0" smtClean="0">
                <a:latin typeface="Arial Narrow" pitchFamily="34" charset="0"/>
              </a:rPr>
              <a:t> Credit </a:t>
            </a:r>
            <a:r>
              <a:rPr lang="nb-NO" dirty="0" err="1" smtClean="0">
                <a:latin typeface="Arial Narrow" pitchFamily="34" charset="0"/>
              </a:rPr>
              <a:t>demand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among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non-financial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corporations</a:t>
            </a:r>
            <a:r>
              <a:rPr lang="nb-NO" dirty="0" smtClean="0">
                <a:latin typeface="Arial Narrow" pitchFamily="34" charset="0"/>
              </a:rPr>
              <a:t> and </a:t>
            </a:r>
            <a:r>
              <a:rPr lang="nb-NO" dirty="0" err="1" smtClean="0">
                <a:latin typeface="Arial Narrow" pitchFamily="34" charset="0"/>
              </a:rPr>
              <a:t>drawdowns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on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credit</a:t>
            </a:r>
            <a:r>
              <a:rPr lang="nb-NO" dirty="0" smtClean="0">
                <a:latin typeface="Arial Narrow" pitchFamily="34" charset="0"/>
              </a:rPr>
              <a:t> lines in 2009. Net </a:t>
            </a:r>
            <a:r>
              <a:rPr lang="nb-NO" dirty="0" err="1" smtClean="0">
                <a:latin typeface="Arial Narrow" pitchFamily="34" charset="0"/>
              </a:rPr>
              <a:t>percentage</a:t>
            </a:r>
            <a:r>
              <a:rPr lang="nb-NO" dirty="0" smtClean="0">
                <a:latin typeface="Arial Narrow" pitchFamily="34" charset="0"/>
              </a:rPr>
              <a:t> balances</a:t>
            </a:r>
            <a:r>
              <a:rPr lang="nb-NO" baseline="30000" dirty="0" smtClean="0">
                <a:latin typeface="Arial Narrow" pitchFamily="34" charset="0"/>
              </a:rPr>
              <a:t>1), 2)</a:t>
            </a:r>
            <a:endParaRPr lang="en-GB" baseline="30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51050" y="1357313"/>
          <a:ext cx="566422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2000232" y="5857892"/>
            <a:ext cx="44989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nb-NO" sz="1600" dirty="0" smtClean="0">
                <a:latin typeface="Arial Narrow" pitchFamily="34" charset="0"/>
              </a:rPr>
              <a:t>          </a:t>
            </a:r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 smtClean="0">
                <a:latin typeface="Arial Narrow" pitchFamily="34" charset="0"/>
              </a:rPr>
              <a:t>: </a:t>
            </a:r>
            <a:r>
              <a:rPr lang="nb-NO" sz="1600" dirty="0">
                <a:solidFill>
                  <a:schemeClr val="tx2"/>
                </a:solidFill>
                <a:latin typeface="Arial Narrow" pitchFamily="34" charset="0"/>
              </a:rPr>
              <a:t>Norges Bank 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2143108" y="5143512"/>
            <a:ext cx="460851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1)</a:t>
            </a:r>
            <a:r>
              <a:rPr lang="nb-NO" sz="1400" dirty="0" smtClean="0">
                <a:latin typeface="Arial Narrow" pitchFamily="34" charset="0"/>
              </a:rPr>
              <a:t> 	</a:t>
            </a:r>
            <a:r>
              <a:rPr lang="nb-NO" sz="1400" dirty="0" err="1" smtClean="0">
                <a:latin typeface="Arial Narrow" pitchFamily="34" charset="0"/>
              </a:rPr>
              <a:t>See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footnote</a:t>
            </a:r>
            <a:r>
              <a:rPr lang="nb-NO" sz="1400" dirty="0" smtClean="0">
                <a:latin typeface="Arial Narrow" pitchFamily="34" charset="0"/>
              </a:rPr>
              <a:t> 1 in </a:t>
            </a:r>
            <a:r>
              <a:rPr lang="nb-NO" sz="1400" dirty="0" err="1" smtClean="0">
                <a:latin typeface="Arial Narrow" pitchFamily="34" charset="0"/>
              </a:rPr>
              <a:t>Chart</a:t>
            </a:r>
            <a:r>
              <a:rPr lang="nb-NO" sz="1400" dirty="0" smtClean="0">
                <a:latin typeface="Arial Narrow" pitchFamily="34" charset="0"/>
              </a:rPr>
              <a:t> 1 </a:t>
            </a:r>
          </a:p>
          <a:p>
            <a:pPr marL="457200" indent="-457200"/>
            <a:r>
              <a:rPr lang="nb-NO" sz="1400" baseline="30000" dirty="0" smtClean="0">
                <a:latin typeface="Arial Narrow" pitchFamily="34" charset="0"/>
              </a:rPr>
              <a:t>2)</a:t>
            </a:r>
            <a:r>
              <a:rPr lang="nb-NO" sz="1400" dirty="0" smtClean="0">
                <a:latin typeface="Arial Narrow" pitchFamily="34" charset="0"/>
              </a:rPr>
              <a:t> 	Negative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tighter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standards </a:t>
            </a:r>
          </a:p>
          <a:p>
            <a:pPr marL="342900" indent="-342900"/>
            <a:r>
              <a:rPr lang="nb-NO" sz="1600" dirty="0">
                <a:latin typeface="Arial Narrow" pitchFamily="34" charset="0"/>
              </a:rPr>
              <a:t>		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2714612" y="2143116"/>
            <a:ext cx="214314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Total 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 flipV="1">
            <a:off x="4896000" y="1620000"/>
            <a:ext cx="0" cy="3132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4929190" y="2143116"/>
            <a:ext cx="215424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smtClean="0">
                <a:latin typeface="Arial Narrow" pitchFamily="34" charset="0"/>
              </a:rPr>
              <a:t>Commercial real </a:t>
            </a:r>
            <a:r>
              <a:rPr lang="nb-NO" sz="1400" dirty="0" err="1" smtClean="0">
                <a:latin typeface="Arial Narrow" pitchFamily="34" charset="0"/>
              </a:rPr>
              <a:t>estate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2143108" y="857232"/>
            <a:ext cx="542927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nb-NO" b="1" dirty="0" err="1" smtClean="0">
                <a:latin typeface="Arial Narrow" pitchFamily="34" charset="0"/>
              </a:rPr>
              <a:t>Chart</a:t>
            </a:r>
            <a:r>
              <a:rPr lang="nb-NO" b="1" dirty="0" smtClean="0">
                <a:latin typeface="Arial Narrow" pitchFamily="34" charset="0"/>
              </a:rPr>
              <a:t> 5 </a:t>
            </a:r>
            <a:r>
              <a:rPr lang="nb-NO" dirty="0" err="1" smtClean="0">
                <a:latin typeface="Arial Narrow" pitchFamily="34" charset="0"/>
              </a:rPr>
              <a:t>Change</a:t>
            </a:r>
            <a:r>
              <a:rPr lang="nb-NO" dirty="0" smtClean="0">
                <a:latin typeface="Arial Narrow" pitchFamily="34" charset="0"/>
              </a:rPr>
              <a:t> in </a:t>
            </a:r>
            <a:r>
              <a:rPr lang="nb-NO" dirty="0" err="1" smtClean="0">
                <a:latin typeface="Arial Narrow" pitchFamily="34" charset="0"/>
              </a:rPr>
              <a:t>credit</a:t>
            </a:r>
            <a:r>
              <a:rPr lang="nb-NO" dirty="0" smtClean="0">
                <a:latin typeface="Arial Narrow" pitchFamily="34" charset="0"/>
              </a:rPr>
              <a:t> standards for </a:t>
            </a:r>
            <a:r>
              <a:rPr lang="nb-NO" dirty="0" err="1" smtClean="0">
                <a:latin typeface="Arial Narrow" pitchFamily="34" charset="0"/>
              </a:rPr>
              <a:t>non-financial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corporations</a:t>
            </a:r>
            <a:r>
              <a:rPr lang="nb-NO" dirty="0" smtClean="0">
                <a:latin typeface="Arial Narrow" pitchFamily="34" charset="0"/>
              </a:rPr>
              <a:t> in 2009. Net </a:t>
            </a:r>
            <a:r>
              <a:rPr lang="nb-NO" dirty="0" err="1" smtClean="0">
                <a:latin typeface="Arial Narrow" pitchFamily="34" charset="0"/>
              </a:rPr>
              <a:t>percentage</a:t>
            </a:r>
            <a:r>
              <a:rPr lang="nb-NO" dirty="0" smtClean="0">
                <a:latin typeface="Arial Narrow" pitchFamily="34" charset="0"/>
              </a:rPr>
              <a:t> balances</a:t>
            </a:r>
            <a:r>
              <a:rPr lang="nb-NO" baseline="30000" dirty="0" smtClean="0">
                <a:latin typeface="Arial Narrow" pitchFamily="34" charset="0"/>
              </a:rPr>
              <a:t>1), 2)</a:t>
            </a:r>
            <a:endParaRPr lang="en-GB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285852" y="1285875"/>
          <a:ext cx="5929354" cy="4643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1500166" y="6072206"/>
            <a:ext cx="44989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nb-NO" sz="700" dirty="0">
              <a:latin typeface="Arial Narrow" pitchFamily="34" charset="0"/>
            </a:endParaRPr>
          </a:p>
          <a:p>
            <a:pPr eaLnBrk="0" hangingPunct="0"/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 smtClean="0">
                <a:latin typeface="Arial Narrow" pitchFamily="34" charset="0"/>
              </a:rPr>
              <a:t>: </a:t>
            </a:r>
            <a:r>
              <a:rPr lang="nb-NO" sz="1600" dirty="0">
                <a:solidFill>
                  <a:schemeClr val="tx2"/>
                </a:solidFill>
                <a:latin typeface="Arial Narrow" pitchFamily="34" charset="0"/>
              </a:rPr>
              <a:t>Norges Bank 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500166" y="5214950"/>
            <a:ext cx="542928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400" baseline="30000" dirty="0" smtClean="0">
                <a:latin typeface="Arial Narrow" pitchFamily="34" charset="0"/>
              </a:rPr>
              <a:t>1)</a:t>
            </a:r>
            <a:r>
              <a:rPr lang="nb-NO" sz="1400" dirty="0" smtClean="0">
                <a:latin typeface="Arial Narrow" pitchFamily="34" charset="0"/>
              </a:rPr>
              <a:t> 	</a:t>
            </a:r>
            <a:r>
              <a:rPr lang="nb-NO" sz="1400" dirty="0" err="1" smtClean="0">
                <a:latin typeface="Arial Narrow" pitchFamily="34" charset="0"/>
              </a:rPr>
              <a:t>See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footnote</a:t>
            </a:r>
            <a:r>
              <a:rPr lang="nb-NO" sz="1400" dirty="0" smtClean="0">
                <a:latin typeface="Arial Narrow" pitchFamily="34" charset="0"/>
              </a:rPr>
              <a:t> 1 in </a:t>
            </a:r>
            <a:r>
              <a:rPr lang="nb-NO" sz="1400" dirty="0" err="1" smtClean="0">
                <a:latin typeface="Arial Narrow" pitchFamily="34" charset="0"/>
              </a:rPr>
              <a:t>Chart</a:t>
            </a:r>
            <a:r>
              <a:rPr lang="nb-NO" sz="1400" dirty="0" smtClean="0">
                <a:latin typeface="Arial Narrow" pitchFamily="34" charset="0"/>
              </a:rPr>
              <a:t> 1 </a:t>
            </a:r>
          </a:p>
          <a:p>
            <a:pPr marL="342900" indent="-342900" eaLnBrk="0" hangingPunct="0"/>
            <a:r>
              <a:rPr lang="nb-NO" sz="1400" baseline="30000" dirty="0" smtClean="0">
                <a:latin typeface="Arial Narrow" pitchFamily="34" charset="0"/>
              </a:rPr>
              <a:t>2)	 </a:t>
            </a:r>
            <a:r>
              <a:rPr lang="nb-NO" sz="1400" dirty="0" smtClean="0">
                <a:latin typeface="Arial Narrow" pitchFamily="34" charset="0"/>
              </a:rPr>
              <a:t>Negative </a:t>
            </a:r>
            <a:r>
              <a:rPr lang="nb-NO" sz="1400" dirty="0" err="1" smtClean="0">
                <a:latin typeface="Arial Narrow" pitchFamily="34" charset="0"/>
              </a:rPr>
              <a:t>net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percentage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balances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that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the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factor</a:t>
            </a:r>
            <a:r>
              <a:rPr lang="nb-NO" sz="1400" dirty="0" smtClean="0">
                <a:latin typeface="Arial Narrow" pitchFamily="34" charset="0"/>
              </a:rPr>
              <a:t> has </a:t>
            </a:r>
            <a:r>
              <a:rPr lang="nb-NO" sz="1400" dirty="0" err="1" smtClean="0">
                <a:latin typeface="Arial Narrow" pitchFamily="34" charset="0"/>
              </a:rPr>
              <a:t>contributed</a:t>
            </a:r>
            <a:r>
              <a:rPr lang="nb-NO" sz="1400" dirty="0" smtClean="0">
                <a:latin typeface="Arial Narrow" pitchFamily="34" charset="0"/>
              </a:rPr>
              <a:t> to </a:t>
            </a:r>
            <a:r>
              <a:rPr lang="nb-NO" sz="1400" dirty="0" err="1" smtClean="0">
                <a:latin typeface="Arial Narrow" pitchFamily="34" charset="0"/>
              </a:rPr>
              <a:t>tighter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credit</a:t>
            </a:r>
            <a:r>
              <a:rPr lang="nb-NO" sz="1400" dirty="0" smtClean="0">
                <a:latin typeface="Arial Narrow" pitchFamily="34" charset="0"/>
              </a:rPr>
              <a:t> standards</a:t>
            </a:r>
          </a:p>
          <a:p>
            <a:pPr marL="342900" indent="-342900" eaLnBrk="0" hangingPunct="0"/>
            <a:r>
              <a:rPr lang="nb-NO" sz="1400" baseline="30000" dirty="0" smtClean="0">
                <a:latin typeface="Arial Narrow" pitchFamily="34" charset="0"/>
              </a:rPr>
              <a:t>3) </a:t>
            </a:r>
            <a:r>
              <a:rPr lang="nb-NO" sz="1400" dirty="0" smtClean="0">
                <a:latin typeface="Arial Narrow" pitchFamily="34" charset="0"/>
              </a:rPr>
              <a:t> 	A </a:t>
            </a:r>
            <a:r>
              <a:rPr lang="nb-NO" sz="1400" dirty="0" err="1" smtClean="0">
                <a:latin typeface="Arial Narrow" pitchFamily="34" charset="0"/>
              </a:rPr>
              <a:t>new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factor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introduced</a:t>
            </a:r>
            <a:r>
              <a:rPr lang="nb-NO" sz="1400" dirty="0" smtClean="0">
                <a:latin typeface="Arial Narrow" pitchFamily="34" charset="0"/>
              </a:rPr>
              <a:t> in 2008 Q4</a:t>
            </a:r>
            <a:endParaRPr lang="nb-NO" sz="1600" baseline="30000" dirty="0" smtClean="0">
              <a:latin typeface="Arial Narrow" pitchFamily="34" charset="0"/>
            </a:endParaRPr>
          </a:p>
          <a:p>
            <a:pPr marL="342900" indent="-342900" eaLnBrk="0" hangingPunct="0"/>
            <a:endParaRPr lang="nb-NO" sz="1400" dirty="0" smtClean="0">
              <a:latin typeface="Arial Narrow" pitchFamily="34" charset="0"/>
            </a:endParaRPr>
          </a:p>
          <a:p>
            <a:pPr marL="342900" indent="-342900" eaLnBrk="0" hangingPunct="0"/>
            <a:endParaRPr lang="nb-NO" sz="1400" dirty="0" smtClean="0">
              <a:latin typeface="Arial Narrow" pitchFamily="34" charset="0"/>
            </a:endParaRPr>
          </a:p>
          <a:p>
            <a:pPr marL="342900" indent="-342900" eaLnBrk="0" hangingPunct="0"/>
            <a:r>
              <a:rPr lang="nb-NO" sz="1600" dirty="0">
                <a:latin typeface="Arial Narrow" pitchFamily="34" charset="0"/>
              </a:rPr>
              <a:t>	</a:t>
            </a:r>
            <a:endParaRPr lang="nb-NO" sz="1600" dirty="0" smtClean="0">
              <a:latin typeface="Arial Narrow" pitchFamily="34" charset="0"/>
            </a:endParaRP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1836000" y="1571612"/>
            <a:ext cx="100013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300" dirty="0" err="1" smtClean="0">
                <a:latin typeface="Arial Narrow" pitchFamily="34" charset="0"/>
              </a:rPr>
              <a:t>Economic</a:t>
            </a:r>
            <a:r>
              <a:rPr lang="nb-NO" sz="1300" dirty="0" smtClean="0">
                <a:latin typeface="Arial Narrow" pitchFamily="34" charset="0"/>
              </a:rPr>
              <a:t> </a:t>
            </a:r>
            <a:r>
              <a:rPr lang="nb-NO" sz="1300" dirty="0" err="1" smtClean="0">
                <a:latin typeface="Arial Narrow" pitchFamily="34" charset="0"/>
              </a:rPr>
              <a:t>outlook</a:t>
            </a:r>
            <a:endParaRPr lang="nb-NO" sz="1300" dirty="0">
              <a:latin typeface="Arial Narrow" pitchFamily="34" charset="0"/>
            </a:endParaRP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4214810" y="1571612"/>
            <a:ext cx="785817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300" dirty="0" smtClean="0">
                <a:latin typeface="Arial Narrow" pitchFamily="34" charset="0"/>
              </a:rPr>
              <a:t>Banks’ risk </a:t>
            </a:r>
            <a:r>
              <a:rPr lang="nb-NO" sz="1300" dirty="0" err="1" smtClean="0">
                <a:latin typeface="Arial Narrow" pitchFamily="34" charset="0"/>
              </a:rPr>
              <a:t>appetite</a:t>
            </a:r>
            <a:endParaRPr lang="nb-NO" sz="1300" baseline="30000" dirty="0">
              <a:latin typeface="Arial Narrow" pitchFamily="34" charset="0"/>
            </a:endParaRPr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 flipV="1">
            <a:off x="2714612" y="1571612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29" name="Line 8"/>
          <p:cNvSpPr>
            <a:spLocks noChangeShapeType="1"/>
          </p:cNvSpPr>
          <p:nvPr/>
        </p:nvSpPr>
        <p:spPr bwMode="auto">
          <a:xfrm flipH="1" flipV="1">
            <a:off x="3500430" y="1571612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2714613" y="1571612"/>
            <a:ext cx="785818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300" dirty="0" err="1" smtClean="0">
                <a:latin typeface="Arial Narrow" pitchFamily="34" charset="0"/>
              </a:rPr>
              <a:t>Sector-specific</a:t>
            </a:r>
            <a:r>
              <a:rPr lang="nb-NO" sz="1300" dirty="0" smtClean="0">
                <a:latin typeface="Arial Narrow" pitchFamily="34" charset="0"/>
              </a:rPr>
              <a:t> </a:t>
            </a:r>
            <a:r>
              <a:rPr lang="nb-NO" sz="1300" dirty="0" err="1" smtClean="0">
                <a:latin typeface="Arial Narrow" pitchFamily="34" charset="0"/>
              </a:rPr>
              <a:t>outlook</a:t>
            </a:r>
            <a:endParaRPr lang="nb-NO" sz="1300" dirty="0">
              <a:latin typeface="Arial Narrow" pitchFamily="34" charset="0"/>
            </a:endParaRP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1500166" y="714356"/>
            <a:ext cx="5500726" cy="70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nb-NO" b="1" dirty="0" err="1" smtClean="0">
                <a:latin typeface="Arial Narrow" pitchFamily="34" charset="0"/>
              </a:rPr>
              <a:t>Chart</a:t>
            </a:r>
            <a:r>
              <a:rPr lang="nb-NO" b="1" dirty="0" smtClean="0">
                <a:latin typeface="Arial Narrow" pitchFamily="34" charset="0"/>
              </a:rPr>
              <a:t> 6 </a:t>
            </a:r>
            <a:r>
              <a:rPr lang="nb-NO" dirty="0" err="1" smtClean="0">
                <a:latin typeface="Arial Narrow" pitchFamily="34" charset="0"/>
              </a:rPr>
              <a:t>Factors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affecting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credit</a:t>
            </a:r>
            <a:r>
              <a:rPr lang="nb-NO" dirty="0" smtClean="0">
                <a:latin typeface="Arial Narrow" pitchFamily="34" charset="0"/>
              </a:rPr>
              <a:t> standards for </a:t>
            </a:r>
            <a:r>
              <a:rPr lang="nb-NO" dirty="0" err="1" smtClean="0">
                <a:latin typeface="Arial Narrow" pitchFamily="34" charset="0"/>
              </a:rPr>
              <a:t>non-financial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corporations</a:t>
            </a:r>
            <a:r>
              <a:rPr lang="nb-NO" dirty="0" smtClean="0">
                <a:latin typeface="Arial Narrow" pitchFamily="34" charset="0"/>
              </a:rPr>
              <a:t> in 2009. Net </a:t>
            </a:r>
            <a:r>
              <a:rPr lang="nb-NO" dirty="0" err="1" smtClean="0">
                <a:latin typeface="Arial Narrow" pitchFamily="34" charset="0"/>
              </a:rPr>
              <a:t>percentage</a:t>
            </a:r>
            <a:r>
              <a:rPr lang="nb-NO" dirty="0" smtClean="0">
                <a:latin typeface="Arial Narrow" pitchFamily="34" charset="0"/>
              </a:rPr>
              <a:t> balances</a:t>
            </a:r>
            <a:r>
              <a:rPr lang="nb-NO" baseline="30000" dirty="0" smtClean="0">
                <a:latin typeface="Arial Narrow" pitchFamily="34" charset="0"/>
              </a:rPr>
              <a:t>1), 2)</a:t>
            </a:r>
            <a:endParaRPr lang="en-GB" baseline="30000" dirty="0">
              <a:latin typeface="Arial Narrow" pitchFamily="34" charset="0"/>
            </a:endParaRPr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 flipH="1" flipV="1">
            <a:off x="4284000" y="1571612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33" name="Text Box 12"/>
          <p:cNvSpPr txBox="1">
            <a:spLocks noChangeArrowheads="1"/>
          </p:cNvSpPr>
          <p:nvPr/>
        </p:nvSpPr>
        <p:spPr bwMode="auto">
          <a:xfrm>
            <a:off x="3571868" y="1571612"/>
            <a:ext cx="78581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b-NO" sz="1300" dirty="0" err="1" smtClean="0">
                <a:latin typeface="Arial Narrow" pitchFamily="34" charset="0"/>
              </a:rPr>
              <a:t>Default</a:t>
            </a:r>
            <a:endParaRPr lang="nb-NO" sz="13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051050" y="1268413"/>
          <a:ext cx="5735660" cy="416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857620" y="3571876"/>
            <a:ext cx="10779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Equity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requirements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714612" y="3571876"/>
            <a:ext cx="10715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Lending</a:t>
            </a:r>
            <a:r>
              <a:rPr lang="nb-NO" sz="1400" dirty="0" smtClean="0">
                <a:latin typeface="Arial Narrow" pitchFamily="34" charset="0"/>
              </a:rPr>
              <a:t> margins</a:t>
            </a:r>
            <a:endParaRPr lang="nb-NO" sz="1400" baseline="30000" dirty="0">
              <a:latin typeface="Arial Narrow" pitchFamily="34" charset="0"/>
            </a:endParaRPr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 flipV="1">
            <a:off x="381600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 flipH="1" flipV="1">
            <a:off x="492919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6072198" y="3571876"/>
            <a:ext cx="10779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Fees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6154" name="Line 9"/>
          <p:cNvSpPr>
            <a:spLocks noChangeShapeType="1"/>
          </p:cNvSpPr>
          <p:nvPr/>
        </p:nvSpPr>
        <p:spPr bwMode="auto">
          <a:xfrm flipH="1" flipV="1">
            <a:off x="6048000" y="1500174"/>
            <a:ext cx="0" cy="3132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4929190" y="3571876"/>
            <a:ext cx="11509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400" dirty="0" err="1" smtClean="0">
                <a:latin typeface="Arial Narrow" pitchFamily="34" charset="0"/>
              </a:rPr>
              <a:t>Collateral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requirements</a:t>
            </a:r>
            <a:endParaRPr lang="nb-NO" sz="1400" dirty="0">
              <a:latin typeface="Arial Narrow" pitchFamily="34" charset="0"/>
            </a:endParaRPr>
          </a:p>
        </p:txBody>
      </p:sp>
      <p:sp>
        <p:nvSpPr>
          <p:cNvPr id="6157" name="Rectangle 12"/>
          <p:cNvSpPr>
            <a:spLocks noGrp="1" noChangeArrowheads="1"/>
          </p:cNvSpPr>
          <p:nvPr>
            <p:ph type="title"/>
          </p:nvPr>
        </p:nvSpPr>
        <p:spPr>
          <a:xfrm>
            <a:off x="2143108" y="714356"/>
            <a:ext cx="5500708" cy="635000"/>
          </a:xfrm>
        </p:spPr>
        <p:txBody>
          <a:bodyPr/>
          <a:lstStyle/>
          <a:p>
            <a:r>
              <a:rPr lang="nb-NO" b="1" dirty="0" err="1" smtClean="0">
                <a:latin typeface="Arial Narrow" pitchFamily="34" charset="0"/>
              </a:rPr>
              <a:t>Chart</a:t>
            </a:r>
            <a:r>
              <a:rPr lang="nb-NO" b="1" dirty="0" smtClean="0">
                <a:latin typeface="Arial Narrow" pitchFamily="34" charset="0"/>
              </a:rPr>
              <a:t> 7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Change</a:t>
            </a:r>
            <a:r>
              <a:rPr lang="nb-NO" dirty="0" smtClean="0">
                <a:latin typeface="Arial Narrow" pitchFamily="34" charset="0"/>
              </a:rPr>
              <a:t> in </a:t>
            </a:r>
            <a:r>
              <a:rPr lang="nb-NO" dirty="0" err="1" smtClean="0">
                <a:latin typeface="Arial Narrow" pitchFamily="34" charset="0"/>
              </a:rPr>
              <a:t>loan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conditions</a:t>
            </a:r>
            <a:r>
              <a:rPr lang="nb-NO" dirty="0" smtClean="0">
                <a:latin typeface="Arial Narrow" pitchFamily="34" charset="0"/>
              </a:rPr>
              <a:t> for </a:t>
            </a:r>
            <a:r>
              <a:rPr lang="nb-NO" dirty="0" err="1" smtClean="0">
                <a:latin typeface="Arial Narrow" pitchFamily="34" charset="0"/>
              </a:rPr>
              <a:t>non-financial</a:t>
            </a:r>
            <a:r>
              <a:rPr lang="nb-NO" dirty="0" smtClean="0">
                <a:latin typeface="Arial Narrow" pitchFamily="34" charset="0"/>
              </a:rPr>
              <a:t> </a:t>
            </a:r>
            <a:r>
              <a:rPr lang="nb-NO" dirty="0" err="1" smtClean="0">
                <a:latin typeface="Arial Narrow" pitchFamily="34" charset="0"/>
              </a:rPr>
              <a:t>corporations</a:t>
            </a:r>
            <a:r>
              <a:rPr lang="nb-NO" dirty="0" smtClean="0">
                <a:latin typeface="Arial Narrow" pitchFamily="34" charset="0"/>
              </a:rPr>
              <a:t> in 2009. Net </a:t>
            </a:r>
            <a:r>
              <a:rPr lang="nb-NO" dirty="0" err="1" smtClean="0">
                <a:latin typeface="Arial Narrow" pitchFamily="34" charset="0"/>
              </a:rPr>
              <a:t>percentage</a:t>
            </a:r>
            <a:r>
              <a:rPr lang="nb-NO" dirty="0" smtClean="0">
                <a:latin typeface="Arial Narrow" pitchFamily="34" charset="0"/>
              </a:rPr>
              <a:t> balances</a:t>
            </a:r>
            <a:r>
              <a:rPr lang="nb-NO" baseline="30000" dirty="0" smtClean="0">
                <a:latin typeface="Arial Narrow" pitchFamily="34" charset="0"/>
              </a:rPr>
              <a:t>1), 2)</a:t>
            </a:r>
            <a:endParaRPr lang="en-GB" dirty="0">
              <a:latin typeface="Arial Narrow" pitchFamily="34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000232" y="5072074"/>
            <a:ext cx="5500726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400" baseline="30000" dirty="0">
                <a:latin typeface="Arial Narrow" pitchFamily="34" charset="0"/>
              </a:rPr>
              <a:t>1)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smtClean="0">
                <a:latin typeface="Arial Narrow" pitchFamily="34" charset="0"/>
              </a:rPr>
              <a:t>	</a:t>
            </a:r>
            <a:r>
              <a:rPr lang="nb-NO" sz="1400" dirty="0" err="1" smtClean="0">
                <a:latin typeface="Arial Narrow" pitchFamily="34" charset="0"/>
              </a:rPr>
              <a:t>See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footnote</a:t>
            </a:r>
            <a:r>
              <a:rPr lang="nb-NO" sz="1400" dirty="0">
                <a:latin typeface="Arial Narrow" pitchFamily="34" charset="0"/>
              </a:rPr>
              <a:t> 1 in </a:t>
            </a:r>
            <a:r>
              <a:rPr lang="nb-NO" sz="1400" dirty="0" err="1">
                <a:latin typeface="Arial Narrow" pitchFamily="34" charset="0"/>
              </a:rPr>
              <a:t>Chart</a:t>
            </a:r>
            <a:r>
              <a:rPr lang="nb-NO" sz="1400" dirty="0">
                <a:latin typeface="Arial Narrow" pitchFamily="34" charset="0"/>
              </a:rPr>
              <a:t> 1</a:t>
            </a:r>
          </a:p>
          <a:p>
            <a:pPr marL="457200" indent="-457200"/>
            <a:r>
              <a:rPr lang="nb-NO" sz="1400" baseline="30000" dirty="0">
                <a:latin typeface="Arial Narrow" pitchFamily="34" charset="0"/>
              </a:rPr>
              <a:t>2)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smtClean="0">
                <a:latin typeface="Arial Narrow" pitchFamily="34" charset="0"/>
              </a:rPr>
              <a:t>	Positive </a:t>
            </a:r>
            <a:r>
              <a:rPr lang="nb-NO" sz="1400" dirty="0" err="1">
                <a:latin typeface="Arial Narrow" pitchFamily="34" charset="0"/>
              </a:rPr>
              <a:t>net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percentage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balances</a:t>
            </a:r>
            <a:r>
              <a:rPr lang="nb-NO" sz="1400" dirty="0">
                <a:latin typeface="Arial Narrow" pitchFamily="34" charset="0"/>
              </a:rPr>
              <a:t> for </a:t>
            </a:r>
            <a:r>
              <a:rPr lang="nb-NO" sz="1400" dirty="0" err="1">
                <a:latin typeface="Arial Narrow" pitchFamily="34" charset="0"/>
              </a:rPr>
              <a:t>lending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smtClean="0">
                <a:latin typeface="Arial Narrow" pitchFamily="34" charset="0"/>
              </a:rPr>
              <a:t>margins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higher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lending</a:t>
            </a:r>
            <a:r>
              <a:rPr lang="nb-NO" sz="1400" dirty="0">
                <a:latin typeface="Arial Narrow" pitchFamily="34" charset="0"/>
              </a:rPr>
              <a:t> margins. Positive </a:t>
            </a:r>
            <a:r>
              <a:rPr lang="nb-NO" sz="1400" dirty="0" err="1">
                <a:latin typeface="Arial Narrow" pitchFamily="34" charset="0"/>
              </a:rPr>
              <a:t>net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percentage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balances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smtClean="0">
                <a:latin typeface="Arial Narrow" pitchFamily="34" charset="0"/>
              </a:rPr>
              <a:t>for </a:t>
            </a:r>
            <a:r>
              <a:rPr lang="nb-NO" sz="1400" dirty="0" err="1" smtClean="0">
                <a:latin typeface="Arial Narrow" pitchFamily="34" charset="0"/>
              </a:rPr>
              <a:t>lending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>
                <a:latin typeface="Arial Narrow" pitchFamily="34" charset="0"/>
              </a:rPr>
              <a:t>margins, </a:t>
            </a:r>
            <a:r>
              <a:rPr lang="nb-NO" sz="1400" dirty="0" err="1">
                <a:latin typeface="Arial Narrow" pitchFamily="34" charset="0"/>
              </a:rPr>
              <a:t>equity</a:t>
            </a:r>
            <a:r>
              <a:rPr lang="nb-NO" sz="1400" dirty="0">
                <a:latin typeface="Arial Narrow" pitchFamily="34" charset="0"/>
              </a:rPr>
              <a:t> requirements, </a:t>
            </a:r>
            <a:r>
              <a:rPr lang="nb-NO" sz="1400" dirty="0" err="1">
                <a:latin typeface="Arial Narrow" pitchFamily="34" charset="0"/>
              </a:rPr>
              <a:t>collateral</a:t>
            </a:r>
            <a:r>
              <a:rPr lang="nb-NO" sz="1400" dirty="0">
                <a:latin typeface="Arial Narrow" pitchFamily="34" charset="0"/>
              </a:rPr>
              <a:t> requirements </a:t>
            </a:r>
            <a:r>
              <a:rPr lang="nb-NO" sz="1400" dirty="0" smtClean="0">
                <a:latin typeface="Arial Narrow" pitchFamily="34" charset="0"/>
              </a:rPr>
              <a:t>and </a:t>
            </a:r>
            <a:r>
              <a:rPr lang="nb-NO" sz="1400" dirty="0" err="1" smtClean="0">
                <a:latin typeface="Arial Narrow" pitchFamily="34" charset="0"/>
              </a:rPr>
              <a:t>fees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 smtClean="0">
                <a:latin typeface="Arial Narrow" pitchFamily="34" charset="0"/>
              </a:rPr>
              <a:t>denote</a:t>
            </a:r>
            <a:r>
              <a:rPr lang="nb-NO" sz="1400" dirty="0" smtClean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tighter</a:t>
            </a:r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err="1">
                <a:latin typeface="Arial Narrow" pitchFamily="34" charset="0"/>
              </a:rPr>
              <a:t>credit</a:t>
            </a:r>
            <a:r>
              <a:rPr lang="nb-NO" sz="1400" dirty="0">
                <a:latin typeface="Arial Narrow" pitchFamily="34" charset="0"/>
              </a:rPr>
              <a:t> standards</a:t>
            </a:r>
          </a:p>
          <a:p>
            <a:pPr marL="457200" indent="-457200"/>
            <a:r>
              <a:rPr lang="nb-NO" sz="1400" dirty="0">
                <a:latin typeface="Arial Narrow" pitchFamily="34" charset="0"/>
              </a:rPr>
              <a:t> </a:t>
            </a:r>
            <a:r>
              <a:rPr lang="nb-NO" sz="1400" dirty="0" smtClean="0">
                <a:latin typeface="Arial Narrow" pitchFamily="34" charset="0"/>
              </a:rPr>
              <a:t>          </a:t>
            </a:r>
            <a:r>
              <a:rPr lang="nb-NO" sz="1600" dirty="0" err="1" smtClean="0">
                <a:latin typeface="Arial Narrow" pitchFamily="34" charset="0"/>
              </a:rPr>
              <a:t>Source</a:t>
            </a:r>
            <a:r>
              <a:rPr lang="nb-NO" sz="1600" dirty="0">
                <a:latin typeface="Arial Narrow" pitchFamily="34" charset="0"/>
              </a:rPr>
              <a:t>: Norges Bank	</a:t>
            </a:r>
          </a:p>
          <a:p>
            <a:pPr marL="457200" indent="-457200"/>
            <a:endParaRPr lang="nb-NO" sz="1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B Powerpointmal">
  <a:themeElements>
    <a:clrScheme name="NB Powerpointm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B Powerpointmal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 Powerpointm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 Powerpointm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4703</TotalTime>
  <Words>248</Words>
  <Application>Microsoft Office PowerPoint</Application>
  <PresentationFormat>Skjermfremvisning (4:3)</PresentationFormat>
  <Paragraphs>77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8</vt:i4>
      </vt:variant>
    </vt:vector>
  </HeadingPairs>
  <TitlesOfParts>
    <vt:vector size="10" baseType="lpstr">
      <vt:lpstr>Standard utforming</vt:lpstr>
      <vt:lpstr>NB Powerpointmal</vt:lpstr>
      <vt:lpstr>Lysbilde 1</vt:lpstr>
      <vt:lpstr>Chart 1 Household credit demand in 2009. Net percentage balances1), 2)</vt:lpstr>
      <vt:lpstr>Lysbilde 3</vt:lpstr>
      <vt:lpstr>Chart 3 Change in loan conditions for households in 2009. Net percentage balances1), 2)</vt:lpstr>
      <vt:lpstr>Chart 4 Credit demand among non-financial corporations and drawdowns on credit lines in 2009. Net percentage balances1), 2)</vt:lpstr>
      <vt:lpstr>Lysbilde 6</vt:lpstr>
      <vt:lpstr>Lysbilde 7</vt:lpstr>
      <vt:lpstr>Chart 7 Change in loan conditions for non-financial corporations in 2009. Net percentage balances1), 2)</vt:lpstr>
    </vt:vector>
  </TitlesOfParts>
  <Company>Norges 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Norges Banks utlånsundersøkelse </dc:title>
  <dc:creator>Magdalena Riiser</dc:creator>
  <cp:lastModifiedBy>Nbafr2</cp:lastModifiedBy>
  <cp:revision>342</cp:revision>
  <dcterms:created xsi:type="dcterms:W3CDTF">2008-03-11T13:27:45Z</dcterms:created>
  <dcterms:modified xsi:type="dcterms:W3CDTF">2009-07-28T07:02:08Z</dcterms:modified>
</cp:coreProperties>
</file>