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4" r:id="rId2"/>
    <p:sldId id="298" r:id="rId3"/>
    <p:sldId id="299" r:id="rId4"/>
    <p:sldId id="300" r:id="rId5"/>
    <p:sldId id="301" r:id="rId6"/>
    <p:sldId id="302" r:id="rId7"/>
    <p:sldId id="305" r:id="rId8"/>
    <p:sldId id="306" r:id="rId9"/>
    <p:sldId id="308" r:id="rId10"/>
    <p:sldId id="309" r:id="rId11"/>
    <p:sldId id="310" r:id="rId12"/>
    <p:sldId id="307" r:id="rId13"/>
  </p:sldIdLst>
  <p:sldSz cx="9144000" cy="6858000" type="screen4x3"/>
  <p:notesSz cx="6669088" cy="987266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96" y="-7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7886466721088958E-2"/>
          <c:y val="3.0831196284001838E-2"/>
          <c:w val="0.84621080749481936"/>
          <c:h val="0.86038001341304238"/>
        </c:manualLayout>
      </c:layout>
      <c:lineChart>
        <c:grouping val="standard"/>
        <c:varyColors val="0"/>
        <c:ser>
          <c:idx val="1"/>
          <c:order val="1"/>
          <c:tx>
            <c:strRef>
              <c:f>Sheet1!$C$20</c:f>
              <c:strCache>
                <c:ptCount val="1"/>
                <c:pt idx="0">
                  <c:v>Number of forced sales (l.h.s.)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Sheet1!$A$21:$A$45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Sheet1!$C$21:$C$45</c:f>
              <c:numCache>
                <c:formatCode>General</c:formatCode>
                <c:ptCount val="25"/>
                <c:pt idx="0">
                  <c:v>28996</c:v>
                </c:pt>
                <c:pt idx="1">
                  <c:v>24925</c:v>
                </c:pt>
                <c:pt idx="2">
                  <c:v>22321</c:v>
                </c:pt>
                <c:pt idx="3">
                  <c:v>19568</c:v>
                </c:pt>
                <c:pt idx="4">
                  <c:v>15352</c:v>
                </c:pt>
                <c:pt idx="5">
                  <c:v>12338</c:v>
                </c:pt>
                <c:pt idx="6">
                  <c:v>9163</c:v>
                </c:pt>
                <c:pt idx="7">
                  <c:v>8108</c:v>
                </c:pt>
                <c:pt idx="8">
                  <c:v>7296</c:v>
                </c:pt>
                <c:pt idx="9">
                  <c:v>7447</c:v>
                </c:pt>
                <c:pt idx="10">
                  <c:v>7910</c:v>
                </c:pt>
                <c:pt idx="11">
                  <c:v>9376</c:v>
                </c:pt>
                <c:pt idx="12">
                  <c:v>10114</c:v>
                </c:pt>
                <c:pt idx="13">
                  <c:v>10992</c:v>
                </c:pt>
                <c:pt idx="14">
                  <c:v>11739</c:v>
                </c:pt>
                <c:pt idx="15">
                  <c:v>11912.333333333332</c:v>
                </c:pt>
                <c:pt idx="16">
                  <c:v>12085.666666666668</c:v>
                </c:pt>
                <c:pt idx="17">
                  <c:v>12259</c:v>
                </c:pt>
                <c:pt idx="18">
                  <c:v>13845</c:v>
                </c:pt>
                <c:pt idx="19">
                  <c:v>15265</c:v>
                </c:pt>
                <c:pt idx="20">
                  <c:v>17119</c:v>
                </c:pt>
                <c:pt idx="21">
                  <c:v>18666</c:v>
                </c:pt>
                <c:pt idx="22">
                  <c:v>20147</c:v>
                </c:pt>
                <c:pt idx="23">
                  <c:v>20968</c:v>
                </c:pt>
                <c:pt idx="24">
                  <c:v>21877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43392"/>
        <c:axId val="202445184"/>
      </c:lineChart>
      <c:lineChart>
        <c:grouping val="standard"/>
        <c:varyColors val="0"/>
        <c:ser>
          <c:idx val="0"/>
          <c:order val="0"/>
          <c:tx>
            <c:strRef>
              <c:f>Sheet1!$B$20</c:f>
              <c:strCache>
                <c:ptCount val="1"/>
                <c:pt idx="0">
                  <c:v>Recurrent payment problems (r.h.s.)</c:v>
                </c:pt>
              </c:strCache>
            </c:strRef>
          </c:tx>
          <c:marker>
            <c:symbol val="none"/>
          </c:marker>
          <c:cat>
            <c:numRef>
              <c:f>Sheet1!$A$21:$A$45</c:f>
              <c:numCache>
                <c:formatCode>General</c:formatCode>
                <c:ptCount val="25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</c:numCache>
            </c:numRef>
          </c:cat>
          <c:val>
            <c:numRef>
              <c:f>Sheet1!$B$21:$B$45</c:f>
              <c:numCache>
                <c:formatCode>General</c:formatCode>
                <c:ptCount val="25"/>
                <c:pt idx="0">
                  <c:v>11.1</c:v>
                </c:pt>
                <c:pt idx="1">
                  <c:v>10</c:v>
                </c:pt>
                <c:pt idx="2">
                  <c:v>13</c:v>
                </c:pt>
                <c:pt idx="3">
                  <c:v>11.9</c:v>
                </c:pt>
                <c:pt idx="4">
                  <c:v>8.6999999999999993</c:v>
                </c:pt>
                <c:pt idx="5">
                  <c:v>10.199999999999999</c:v>
                </c:pt>
                <c:pt idx="6">
                  <c:v>10.199999999999999</c:v>
                </c:pt>
                <c:pt idx="7">
                  <c:v>10.3</c:v>
                </c:pt>
                <c:pt idx="8">
                  <c:v>9.8000000000000007</c:v>
                </c:pt>
                <c:pt idx="9">
                  <c:v>9.3000000000000007</c:v>
                </c:pt>
                <c:pt idx="10">
                  <c:v>8.6</c:v>
                </c:pt>
                <c:pt idx="11">
                  <c:v>8</c:v>
                </c:pt>
                <c:pt idx="12">
                  <c:v>7.8</c:v>
                </c:pt>
                <c:pt idx="13">
                  <c:v>7.5</c:v>
                </c:pt>
                <c:pt idx="14">
                  <c:v>7.3</c:v>
                </c:pt>
                <c:pt idx="15">
                  <c:v>5.7</c:v>
                </c:pt>
                <c:pt idx="16">
                  <c:v>4.4000000000000004</c:v>
                </c:pt>
                <c:pt idx="17">
                  <c:v>4.5</c:v>
                </c:pt>
                <c:pt idx="18">
                  <c:v>3.9</c:v>
                </c:pt>
                <c:pt idx="19">
                  <c:v>3.6</c:v>
                </c:pt>
                <c:pt idx="20">
                  <c:v>4.9000000000000004</c:v>
                </c:pt>
                <c:pt idx="21">
                  <c:v>5.7</c:v>
                </c:pt>
                <c:pt idx="22">
                  <c:v>6.8</c:v>
                </c:pt>
                <c:pt idx="23">
                  <c:v>6</c:v>
                </c:pt>
                <c:pt idx="24">
                  <c:v>5.3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2448256"/>
        <c:axId val="202446720"/>
      </c:lineChart>
      <c:catAx>
        <c:axId val="20244339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2445184"/>
        <c:crosses val="autoZero"/>
        <c:auto val="1"/>
        <c:lblAlgn val="ctr"/>
        <c:lblOffset val="100"/>
        <c:tickLblSkip val="4"/>
        <c:tickMarkSkip val="4"/>
        <c:noMultiLvlLbl val="0"/>
      </c:catAx>
      <c:valAx>
        <c:axId val="202445184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2443392"/>
        <c:crosses val="autoZero"/>
        <c:crossBetween val="midCat"/>
      </c:valAx>
      <c:valAx>
        <c:axId val="202446720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02448256"/>
        <c:crosses val="max"/>
        <c:crossBetween val="midCat"/>
      </c:valAx>
      <c:catAx>
        <c:axId val="202448256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crossAx val="202446720"/>
        <c:crosses val="max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46457038777300608"/>
          <c:y val="4.7009316701844391E-2"/>
          <c:w val="0.45157422642694878"/>
          <c:h val="0.2306932201322118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5.7202355097285267E-2"/>
          <c:w val="0.86504495965782058"/>
          <c:h val="0.7830199001639318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Correlation between house prices and different lags for the IPD series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Sheet1!$B$2:$B$8</c:f>
              <c:numCache>
                <c:formatCode>0.00</c:formatCode>
                <c:ptCount val="7"/>
                <c:pt idx="0">
                  <c:v>-8.2486117443867149E-2</c:v>
                </c:pt>
                <c:pt idx="1">
                  <c:v>-0.15697899485244074</c:v>
                </c:pt>
                <c:pt idx="2">
                  <c:v>0.54085518676252498</c:v>
                </c:pt>
                <c:pt idx="3">
                  <c:v>0.64868295352846062</c:v>
                </c:pt>
                <c:pt idx="4">
                  <c:v>-0.33247352330191965</c:v>
                </c:pt>
                <c:pt idx="5">
                  <c:v>-0.28741453476062012</c:v>
                </c:pt>
                <c:pt idx="6">
                  <c:v>-0.2101203251836268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383616"/>
        <c:axId val="42447232"/>
      </c:barChart>
      <c:lineChart>
        <c:grouping val="standar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P-value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Sheet1!$C$2:$C$8</c:f>
              <c:numCache>
                <c:formatCode>0.00</c:formatCode>
                <c:ptCount val="7"/>
                <c:pt idx="0">
                  <c:v>0.77921905032969818</c:v>
                </c:pt>
                <c:pt idx="1">
                  <c:v>0.5919987180783246</c:v>
                </c:pt>
                <c:pt idx="2">
                  <c:v>4.581715483855385E-2</c:v>
                </c:pt>
                <c:pt idx="3">
                  <c:v>1.2085648022342204E-2</c:v>
                </c:pt>
                <c:pt idx="4">
                  <c:v>0.24546379354107084</c:v>
                </c:pt>
                <c:pt idx="5">
                  <c:v>0.3190673933724355</c:v>
                </c:pt>
                <c:pt idx="6">
                  <c:v>0.47090384362716509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P-value = 0.05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83616"/>
        <c:axId val="42447232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Hjelpeserie</c:v>
                </c:pt>
              </c:strCache>
            </c:strRef>
          </c:tx>
          <c:spPr>
            <a:ln w="28575">
              <a:noFill/>
            </a:ln>
          </c:spPr>
          <c:marker>
            <c:spPr>
              <a:ln>
                <a:noFill/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-0.6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452480"/>
        <c:axId val="42448768"/>
      </c:lineChart>
      <c:catAx>
        <c:axId val="423836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42447232"/>
        <c:crosses val="autoZero"/>
        <c:auto val="1"/>
        <c:lblAlgn val="ctr"/>
        <c:lblOffset val="100"/>
        <c:noMultiLvlLbl val="0"/>
      </c:catAx>
      <c:valAx>
        <c:axId val="42447232"/>
        <c:scaling>
          <c:orientation val="minMax"/>
          <c:max val="1"/>
          <c:min val="-0.8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 w="9525">
            <a:solidFill>
              <a:schemeClr val="tx1"/>
            </a:solidFill>
          </a:ln>
        </c:spPr>
        <c:crossAx val="42383616"/>
        <c:crosses val="autoZero"/>
        <c:crossBetween val="between"/>
      </c:valAx>
      <c:valAx>
        <c:axId val="42448768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452480"/>
        <c:crosses val="max"/>
        <c:crossBetween val="between"/>
      </c:valAx>
      <c:catAx>
        <c:axId val="424524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448768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5.9749032234409617E-2"/>
          <c:y val="0.64601457408362939"/>
          <c:w val="0.87191358024691357"/>
          <c:h val="0.16698810838709904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00745652298E-2"/>
          <c:y val="3.1768093215486709E-2"/>
          <c:w val="0.85663312919218426"/>
          <c:h val="0.92200731749129017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Sheet1!$B$1</c:f>
              <c:strCache>
                <c:ptCount val="1"/>
                <c:pt idx="0">
                  <c:v>Correlation between house prices and different lags for the OPAK series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Sheet1!$B$2:$B$8</c:f>
              <c:numCache>
                <c:formatCode>0.00</c:formatCode>
                <c:ptCount val="7"/>
                <c:pt idx="0">
                  <c:v>-0.33868530822654264</c:v>
                </c:pt>
                <c:pt idx="1">
                  <c:v>-0.20804842732049858</c:v>
                </c:pt>
                <c:pt idx="2">
                  <c:v>0.55819909206288543</c:v>
                </c:pt>
                <c:pt idx="3">
                  <c:v>0.29835583655481096</c:v>
                </c:pt>
                <c:pt idx="4">
                  <c:v>-0.10718723898428789</c:v>
                </c:pt>
                <c:pt idx="5">
                  <c:v>-6.3150062204599788E-2</c:v>
                </c:pt>
                <c:pt idx="6">
                  <c:v>-0.66455489327295825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396928"/>
        <c:axId val="210784256"/>
      </c:barChart>
      <c:lineChart>
        <c:grouping val="standard"/>
        <c:varyColors val="0"/>
        <c:ser>
          <c:idx val="2"/>
          <c:order val="0"/>
          <c:tx>
            <c:strRef>
              <c:f>Sheet1!$C$1</c:f>
              <c:strCache>
                <c:ptCount val="1"/>
                <c:pt idx="0">
                  <c:v>P-value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8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Sheet1!$C$2:$C$8</c:f>
              <c:numCache>
                <c:formatCode>0.00</c:formatCode>
                <c:ptCount val="7"/>
                <c:pt idx="0">
                  <c:v>0.23621098068708035</c:v>
                </c:pt>
                <c:pt idx="1">
                  <c:v>0.4753891789491701</c:v>
                </c:pt>
                <c:pt idx="2">
                  <c:v>3.8033723456647128E-2</c:v>
                </c:pt>
                <c:pt idx="3">
                  <c:v>0.30015241566095852</c:v>
                </c:pt>
                <c:pt idx="4">
                  <c:v>0.7153209341271104</c:v>
                </c:pt>
                <c:pt idx="5">
                  <c:v>0.8301816086785675</c:v>
                </c:pt>
                <c:pt idx="6">
                  <c:v>9.5239749885194964E-3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P-value = 0.05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marker>
            <c:symbol val="none"/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Sheet1!$D$2:$D$8</c:f>
              <c:numCache>
                <c:formatCode>General</c:formatCode>
                <c:ptCount val="7"/>
                <c:pt idx="0">
                  <c:v>0.05</c:v>
                </c:pt>
                <c:pt idx="1">
                  <c:v>0.05</c:v>
                </c:pt>
                <c:pt idx="2">
                  <c:v>0.05</c:v>
                </c:pt>
                <c:pt idx="3">
                  <c:v>0.05</c:v>
                </c:pt>
                <c:pt idx="4">
                  <c:v>0.05</c:v>
                </c:pt>
                <c:pt idx="5">
                  <c:v>0.05</c:v>
                </c:pt>
                <c:pt idx="6">
                  <c:v>0.05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396928"/>
        <c:axId val="210784256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Hjelpeserie</c:v>
                </c:pt>
              </c:strCache>
            </c:strRef>
          </c:tx>
          <c:spPr>
            <a:ln w="28575">
              <a:noFill/>
            </a:ln>
          </c:spPr>
          <c:marker>
            <c:spPr>
              <a:ln>
                <a:noFill/>
              </a:ln>
            </c:spPr>
          </c:marker>
          <c:cat>
            <c:numRef>
              <c:f>Sheet1!$A$2:$A$8</c:f>
              <c:numCache>
                <c:formatCode>General</c:formatCode>
                <c:ptCount val="7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</c:numCache>
            </c:numRef>
          </c:cat>
          <c:val>
            <c:numRef>
              <c:f>Sheet1!$E$2:$E$8</c:f>
              <c:numCache>
                <c:formatCode>General</c:formatCode>
                <c:ptCount val="7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-0.6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805504"/>
        <c:axId val="210785792"/>
      </c:lineChart>
      <c:catAx>
        <c:axId val="4439692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crossAx val="210784256"/>
        <c:crosses val="autoZero"/>
        <c:auto val="1"/>
        <c:lblAlgn val="ctr"/>
        <c:lblOffset val="100"/>
        <c:noMultiLvlLbl val="0"/>
      </c:catAx>
      <c:valAx>
        <c:axId val="210784256"/>
        <c:scaling>
          <c:orientation val="minMax"/>
          <c:max val="1"/>
          <c:min val="-0.8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4396928"/>
        <c:crosses val="autoZero"/>
        <c:crossBetween val="between"/>
      </c:valAx>
      <c:valAx>
        <c:axId val="210785792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805504"/>
        <c:crosses val="max"/>
        <c:crossBetween val="between"/>
      </c:valAx>
      <c:catAx>
        <c:axId val="2108055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0785792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7.0471160971354904E-2"/>
          <c:y val="3.278607064492834E-2"/>
          <c:w val="0.85972862521323634"/>
          <c:h val="0.17032374007054771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563960088742572"/>
          <c:y val="1.4830391134995888E-2"/>
          <c:w val="0.71959225491550394"/>
          <c:h val="0.812666765172044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Consumption</c:v>
                </c:pt>
              </c:strCache>
            </c:strRef>
          </c:tx>
          <c:invertIfNegative val="0"/>
          <c:cat>
            <c:strRef>
              <c:f>Sheet1!$A$2:$A$4</c:f>
              <c:strCache>
                <c:ptCount val="3"/>
                <c:pt idx="0">
                  <c:v>Other
house price declines</c:v>
                </c:pt>
                <c:pt idx="1">
                  <c:v>All 
house price declines </c:v>
                </c:pt>
                <c:pt idx="2">
                  <c:v>Housing market crash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2.21</c:v>
                </c:pt>
                <c:pt idx="1">
                  <c:v>2.34</c:v>
                </c:pt>
                <c:pt idx="2">
                  <c:v>3.77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Housing investment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strRef>
              <c:f>Sheet1!$A$2:$A$4</c:f>
              <c:strCache>
                <c:ptCount val="3"/>
                <c:pt idx="0">
                  <c:v>Other
house price declines</c:v>
                </c:pt>
                <c:pt idx="1">
                  <c:v>All 
house price declines </c:v>
                </c:pt>
                <c:pt idx="2">
                  <c:v>Housing market crash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-0.96</c:v>
                </c:pt>
                <c:pt idx="1">
                  <c:v>-4.08</c:v>
                </c:pt>
                <c:pt idx="2">
                  <c:v>-11.55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203200"/>
        <c:axId val="211205120"/>
      </c:barChart>
      <c:catAx>
        <c:axId val="211203200"/>
        <c:scaling>
          <c:orientation val="minMax"/>
        </c:scaling>
        <c:delete val="0"/>
        <c:axPos val="l"/>
        <c:majorTickMark val="out"/>
        <c:minorTickMark val="none"/>
        <c:tickLblPos val="low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800">
                <a:latin typeface="+mn-lt"/>
              </a:defRPr>
            </a:pPr>
            <a:endParaRPr lang="nb-NO"/>
          </a:p>
        </c:txPr>
        <c:crossAx val="211205120"/>
        <c:crosses val="autoZero"/>
        <c:auto val="1"/>
        <c:lblAlgn val="ctr"/>
        <c:lblOffset val="100"/>
        <c:noMultiLvlLbl val="0"/>
      </c:catAx>
      <c:valAx>
        <c:axId val="21120512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 algn="ctr">
              <a:defRPr lang="nb-NO" sz="18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nb-NO"/>
          </a:p>
        </c:txPr>
        <c:crossAx val="211203200"/>
        <c:crosses val="autoZero"/>
        <c:crossBetween val="between"/>
      </c:valAx>
      <c:spPr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31519586601950467"/>
          <c:y val="0.64558978161997627"/>
          <c:w val="0.25286162146398367"/>
          <c:h val="0.11322496449926789"/>
        </c:manualLayout>
      </c:layout>
      <c:overlay val="0"/>
      <c:txPr>
        <a:bodyPr/>
        <a:lstStyle/>
        <a:p>
          <a:pPr>
            <a:defRPr sz="1800">
              <a:latin typeface="+mn-lt"/>
            </a:defRPr>
          </a:pPr>
          <a:endParaRPr lang="nb-NO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896398366870811E-2"/>
          <c:y val="4.0020483196072397E-2"/>
          <c:w val="0.86583199669485755"/>
          <c:h val="0.797452688291365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Consumption-sensitive industries</c:v>
                </c:pt>
              </c:strCache>
            </c:strRef>
          </c:tx>
          <c:invertIfNegative val="0"/>
          <c:cat>
            <c:multiLvlStrRef>
              <c:f>Sheet1!$A$2</c:f>
            </c:multiLvlStrRef>
          </c:cat>
          <c:val>
            <c:numRef>
              <c:f>Sheet1!$B$2</c:f>
              <c:numCache>
                <c:formatCode>General</c:formatCode>
                <c:ptCount val="1"/>
                <c:pt idx="0">
                  <c:v>0.54579339999999998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multiLvlStrRef>
              <c:f>Sheet1!$A$2</c:f>
            </c:multiLvlStrRef>
          </c:cat>
          <c:val>
            <c:numRef>
              <c:f>Sheet1!$C$2</c:f>
              <c:numCache>
                <c:formatCode>General</c:formatCode>
                <c:ptCount val="1"/>
                <c:pt idx="0">
                  <c:v>0.38181169999999998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210894848"/>
        <c:axId val="210896384"/>
      </c:barChart>
      <c:barChart>
        <c:barDir val="col"/>
        <c:grouping val="cluster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multiLvlStrRef>
              <c:f>Sheet1!$A$2</c:f>
            </c:multiLvlStrRef>
          </c:cat>
          <c:val>
            <c:numRef>
              <c:f>Sheet1!$D$2</c:f>
              <c:numCache>
                <c:formatCode>General</c:formatCode>
                <c:ptCount val="1"/>
                <c:pt idx="0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100"/>
        <c:axId val="210899712"/>
        <c:axId val="210897920"/>
      </c:barChart>
      <c:catAx>
        <c:axId val="21089484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noFill/>
          </a:ln>
        </c:spPr>
        <c:crossAx val="210896384"/>
        <c:crosses val="autoZero"/>
        <c:auto val="1"/>
        <c:lblAlgn val="ctr"/>
        <c:lblOffset val="100"/>
        <c:noMultiLvlLbl val="0"/>
      </c:catAx>
      <c:valAx>
        <c:axId val="21089638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894848"/>
        <c:crosses val="autoZero"/>
        <c:crossBetween val="between"/>
      </c:valAx>
      <c:valAx>
        <c:axId val="210897920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crossAx val="210899712"/>
        <c:crosses val="max"/>
        <c:crossBetween val="between"/>
      </c:valAx>
      <c:catAx>
        <c:axId val="210899712"/>
        <c:scaling>
          <c:orientation val="minMax"/>
        </c:scaling>
        <c:delete val="1"/>
        <c:axPos val="b"/>
        <c:majorTickMark val="out"/>
        <c:minorTickMark val="none"/>
        <c:tickLblPos val="nextTo"/>
        <c:crossAx val="210897920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43827160493827161"/>
          <c:y val="7.2558844347223289E-2"/>
          <c:w val="0.48765432098765432"/>
          <c:h val="0.1840140796349292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4000040731152604E-2"/>
          <c:y val="5.5271519018032393E-2"/>
          <c:w val="0.81199991853769482"/>
          <c:h val="0.60357365315080258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Consumption-sensitive industries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81767501</c:v>
                </c:pt>
                <c:pt idx="1">
                  <c:v>83749397</c:v>
                </c:pt>
                <c:pt idx="2">
                  <c:v>87888752</c:v>
                </c:pt>
                <c:pt idx="3">
                  <c:v>97273039</c:v>
                </c:pt>
                <c:pt idx="4">
                  <c:v>97934868</c:v>
                </c:pt>
                <c:pt idx="5">
                  <c:v>103900000</c:v>
                </c:pt>
                <c:pt idx="6">
                  <c:v>100700000</c:v>
                </c:pt>
                <c:pt idx="7">
                  <c:v>95183885</c:v>
                </c:pt>
                <c:pt idx="8">
                  <c:v>114400000</c:v>
                </c:pt>
                <c:pt idx="9">
                  <c:v>118000000</c:v>
                </c:pt>
                <c:pt idx="10">
                  <c:v>140000000</c:v>
                </c:pt>
                <c:pt idx="11">
                  <c:v>172900000</c:v>
                </c:pt>
                <c:pt idx="12">
                  <c:v>118400000</c:v>
                </c:pt>
                <c:pt idx="13">
                  <c:v>127500000</c:v>
                </c:pt>
                <c:pt idx="14">
                  <c:v>134100000</c:v>
                </c:pt>
                <c:pt idx="15">
                  <c:v>148000000</c:v>
                </c:pt>
                <c:pt idx="16">
                  <c:v>148400000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Primary industries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25413182</c:v>
                </c:pt>
                <c:pt idx="1">
                  <c:v>28078395</c:v>
                </c:pt>
                <c:pt idx="2">
                  <c:v>29905933</c:v>
                </c:pt>
                <c:pt idx="3">
                  <c:v>33910864</c:v>
                </c:pt>
                <c:pt idx="4">
                  <c:v>36360951</c:v>
                </c:pt>
                <c:pt idx="5">
                  <c:v>46372852</c:v>
                </c:pt>
                <c:pt idx="6">
                  <c:v>48791825</c:v>
                </c:pt>
                <c:pt idx="7">
                  <c:v>46305441</c:v>
                </c:pt>
                <c:pt idx="8">
                  <c:v>49543654</c:v>
                </c:pt>
                <c:pt idx="9">
                  <c:v>50916078</c:v>
                </c:pt>
                <c:pt idx="10">
                  <c:v>58099567</c:v>
                </c:pt>
                <c:pt idx="11">
                  <c:v>73974676</c:v>
                </c:pt>
                <c:pt idx="12">
                  <c:v>70191806</c:v>
                </c:pt>
                <c:pt idx="13">
                  <c:v>71399365</c:v>
                </c:pt>
                <c:pt idx="14">
                  <c:v>76254002</c:v>
                </c:pt>
                <c:pt idx="15">
                  <c:v>82951917</c:v>
                </c:pt>
                <c:pt idx="16">
                  <c:v>83211619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Extraction of crude oil and natural gas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6976634</c:v>
                </c:pt>
                <c:pt idx="1">
                  <c:v>9456182</c:v>
                </c:pt>
                <c:pt idx="2">
                  <c:v>14465656</c:v>
                </c:pt>
                <c:pt idx="3">
                  <c:v>9056939</c:v>
                </c:pt>
                <c:pt idx="4">
                  <c:v>4989395</c:v>
                </c:pt>
                <c:pt idx="5">
                  <c:v>4599501</c:v>
                </c:pt>
                <c:pt idx="6">
                  <c:v>4440151.2</c:v>
                </c:pt>
                <c:pt idx="7">
                  <c:v>2899907.2</c:v>
                </c:pt>
                <c:pt idx="8">
                  <c:v>9269900.5</c:v>
                </c:pt>
                <c:pt idx="9">
                  <c:v>14959692</c:v>
                </c:pt>
                <c:pt idx="10">
                  <c:v>23549785</c:v>
                </c:pt>
                <c:pt idx="11">
                  <c:v>43458075</c:v>
                </c:pt>
                <c:pt idx="12">
                  <c:v>9983962.1999999993</c:v>
                </c:pt>
                <c:pt idx="13">
                  <c:v>10603675</c:v>
                </c:pt>
                <c:pt idx="14">
                  <c:v>7708677.5999999996</c:v>
                </c:pt>
                <c:pt idx="15">
                  <c:v>8252462.5999999996</c:v>
                </c:pt>
                <c:pt idx="16">
                  <c:v>8486971.6999999993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Manufacturing and mining¹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21860212</c:v>
                </c:pt>
                <c:pt idx="1">
                  <c:v>24605098</c:v>
                </c:pt>
                <c:pt idx="2">
                  <c:v>24343775</c:v>
                </c:pt>
                <c:pt idx="3">
                  <c:v>32611993</c:v>
                </c:pt>
                <c:pt idx="4">
                  <c:v>28624270</c:v>
                </c:pt>
                <c:pt idx="5">
                  <c:v>29748027</c:v>
                </c:pt>
                <c:pt idx="6">
                  <c:v>26441499</c:v>
                </c:pt>
                <c:pt idx="7">
                  <c:v>24799255</c:v>
                </c:pt>
                <c:pt idx="8">
                  <c:v>28937505</c:v>
                </c:pt>
                <c:pt idx="9">
                  <c:v>39207176</c:v>
                </c:pt>
                <c:pt idx="10">
                  <c:v>54522708</c:v>
                </c:pt>
                <c:pt idx="11">
                  <c:v>80921145</c:v>
                </c:pt>
                <c:pt idx="12">
                  <c:v>46297059</c:v>
                </c:pt>
                <c:pt idx="13">
                  <c:v>41344134</c:v>
                </c:pt>
                <c:pt idx="14">
                  <c:v>40563538</c:v>
                </c:pt>
                <c:pt idx="15">
                  <c:v>42962150</c:v>
                </c:pt>
                <c:pt idx="16">
                  <c:v>45255552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Power and water supply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4832515</c:v>
                </c:pt>
                <c:pt idx="1">
                  <c:v>6082630</c:v>
                </c:pt>
                <c:pt idx="2">
                  <c:v>7978665</c:v>
                </c:pt>
                <c:pt idx="3">
                  <c:v>10353672</c:v>
                </c:pt>
                <c:pt idx="4">
                  <c:v>11105156</c:v>
                </c:pt>
                <c:pt idx="5">
                  <c:v>12336278</c:v>
                </c:pt>
                <c:pt idx="6">
                  <c:v>9458898.1999999993</c:v>
                </c:pt>
                <c:pt idx="7">
                  <c:v>7315919.2000000002</c:v>
                </c:pt>
                <c:pt idx="8">
                  <c:v>10180633</c:v>
                </c:pt>
                <c:pt idx="9">
                  <c:v>11322429</c:v>
                </c:pt>
                <c:pt idx="10">
                  <c:v>16376515</c:v>
                </c:pt>
                <c:pt idx="11">
                  <c:v>23470504</c:v>
                </c:pt>
                <c:pt idx="12">
                  <c:v>22277622</c:v>
                </c:pt>
                <c:pt idx="13">
                  <c:v>30480412</c:v>
                </c:pt>
                <c:pt idx="14">
                  <c:v>27141793</c:v>
                </c:pt>
                <c:pt idx="15">
                  <c:v>30244184</c:v>
                </c:pt>
                <c:pt idx="16">
                  <c:v>29618711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Foreign shipping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Sheet1!$G$2:$G$18</c:f>
              <c:numCache>
                <c:formatCode>General</c:formatCode>
                <c:ptCount val="17"/>
                <c:pt idx="0">
                  <c:v>32545837</c:v>
                </c:pt>
                <c:pt idx="1">
                  <c:v>33220600</c:v>
                </c:pt>
                <c:pt idx="2">
                  <c:v>36562695</c:v>
                </c:pt>
                <c:pt idx="3">
                  <c:v>39149047</c:v>
                </c:pt>
                <c:pt idx="4">
                  <c:v>31757165</c:v>
                </c:pt>
                <c:pt idx="5">
                  <c:v>23463848</c:v>
                </c:pt>
                <c:pt idx="6">
                  <c:v>25663939</c:v>
                </c:pt>
                <c:pt idx="7">
                  <c:v>23061839</c:v>
                </c:pt>
                <c:pt idx="8">
                  <c:v>64334098</c:v>
                </c:pt>
                <c:pt idx="9">
                  <c:v>89419679</c:v>
                </c:pt>
                <c:pt idx="10">
                  <c:v>117800000</c:v>
                </c:pt>
                <c:pt idx="11">
                  <c:v>194200000</c:v>
                </c:pt>
                <c:pt idx="12">
                  <c:v>59099118</c:v>
                </c:pt>
                <c:pt idx="13">
                  <c:v>63770650</c:v>
                </c:pt>
                <c:pt idx="14">
                  <c:v>69652049</c:v>
                </c:pt>
                <c:pt idx="15">
                  <c:v>67246568</c:v>
                </c:pt>
                <c:pt idx="16">
                  <c:v>64011516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Sheet1!$H$2:$H$18</c:f>
              <c:numCache>
                <c:formatCode>General</c:formatCode>
                <c:ptCount val="17"/>
                <c:pt idx="0">
                  <c:v>53139140</c:v>
                </c:pt>
                <c:pt idx="1">
                  <c:v>47727313</c:v>
                </c:pt>
                <c:pt idx="2">
                  <c:v>44039273</c:v>
                </c:pt>
                <c:pt idx="3">
                  <c:v>67730345</c:v>
                </c:pt>
                <c:pt idx="4">
                  <c:v>70642110</c:v>
                </c:pt>
                <c:pt idx="5">
                  <c:v>66596708</c:v>
                </c:pt>
                <c:pt idx="6">
                  <c:v>67611998</c:v>
                </c:pt>
                <c:pt idx="7">
                  <c:v>61748446</c:v>
                </c:pt>
                <c:pt idx="8">
                  <c:v>88988421</c:v>
                </c:pt>
                <c:pt idx="9">
                  <c:v>119700000</c:v>
                </c:pt>
                <c:pt idx="10">
                  <c:v>138700000</c:v>
                </c:pt>
                <c:pt idx="11">
                  <c:v>164800000</c:v>
                </c:pt>
                <c:pt idx="12">
                  <c:v>114900000</c:v>
                </c:pt>
                <c:pt idx="13">
                  <c:v>124300000</c:v>
                </c:pt>
                <c:pt idx="14">
                  <c:v>139600000</c:v>
                </c:pt>
                <c:pt idx="15">
                  <c:v>111800000</c:v>
                </c:pt>
                <c:pt idx="16">
                  <c:v>111700000</c:v>
                </c:pt>
              </c:numCache>
            </c:numRef>
          </c:val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Commercial property²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Sheet1!$I$2:$I$18</c:f>
              <c:numCache>
                <c:formatCode>General</c:formatCode>
                <c:ptCount val="17"/>
                <c:pt idx="0">
                  <c:v>60385452</c:v>
                </c:pt>
                <c:pt idx="1">
                  <c:v>74589808</c:v>
                </c:pt>
                <c:pt idx="2">
                  <c:v>84272616</c:v>
                </c:pt>
                <c:pt idx="3">
                  <c:v>94134833</c:v>
                </c:pt>
                <c:pt idx="4">
                  <c:v>108700000</c:v>
                </c:pt>
                <c:pt idx="5">
                  <c:v>129100000</c:v>
                </c:pt>
                <c:pt idx="6">
                  <c:v>141200000</c:v>
                </c:pt>
                <c:pt idx="7">
                  <c:v>144600000</c:v>
                </c:pt>
                <c:pt idx="8">
                  <c:v>174100000</c:v>
                </c:pt>
                <c:pt idx="9">
                  <c:v>219500000</c:v>
                </c:pt>
                <c:pt idx="10">
                  <c:v>300500000</c:v>
                </c:pt>
                <c:pt idx="11">
                  <c:v>346500000</c:v>
                </c:pt>
                <c:pt idx="12">
                  <c:v>362100000</c:v>
                </c:pt>
                <c:pt idx="13">
                  <c:v>375600000</c:v>
                </c:pt>
                <c:pt idx="14">
                  <c:v>397700000</c:v>
                </c:pt>
                <c:pt idx="15">
                  <c:v>402200000</c:v>
                </c:pt>
                <c:pt idx="16">
                  <c:v>411100000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825216"/>
        <c:axId val="210826752"/>
      </c:barChart>
      <c:barChart>
        <c:barDir val="col"/>
        <c:grouping val="percentStacked"/>
        <c:varyColors val="0"/>
        <c:ser>
          <c:idx val="0"/>
          <c:order val="8"/>
          <c:tx>
            <c:strRef>
              <c:f>Sheet1!$J$1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  <a:ln>
              <a:noFill/>
            </a:ln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Sheet1!$J$2:$J$18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928384"/>
        <c:axId val="210828288"/>
      </c:barChart>
      <c:catAx>
        <c:axId val="21082521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826752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210826752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825216"/>
        <c:crosses val="autoZero"/>
        <c:crossBetween val="between"/>
      </c:valAx>
      <c:valAx>
        <c:axId val="210828288"/>
        <c:scaling>
          <c:orientation val="minMax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10928384"/>
        <c:crosses val="max"/>
        <c:crossBetween val="between"/>
      </c:valAx>
      <c:catAx>
        <c:axId val="21092838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0828288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b"/>
      <c:legendEntry>
        <c:idx val="8"/>
        <c:delete val="1"/>
      </c:legendEntry>
      <c:layout>
        <c:manualLayout>
          <c:xMode val="edge"/>
          <c:yMode val="edge"/>
          <c:x val="0.11511094726848531"/>
          <c:y val="0.75365484162174823"/>
          <c:w val="0.84207711998942281"/>
          <c:h val="0.18244443861403362"/>
        </c:manualLayout>
      </c:layout>
      <c:overlay val="1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000040731152604E-2"/>
          <c:y val="5.5271519018032393E-2"/>
          <c:w val="0.81199991853769482"/>
          <c:h val="0.62085105673411289"/>
        </c:manualLayout>
      </c:layout>
      <c:barChart>
        <c:barDir val="col"/>
        <c:grouping val="percentStack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Consumption-sensitive industries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102800000</c:v>
                </c:pt>
                <c:pt idx="1">
                  <c:v>111200000</c:v>
                </c:pt>
                <c:pt idx="2">
                  <c:v>112200000</c:v>
                </c:pt>
                <c:pt idx="3">
                  <c:v>121800000</c:v>
                </c:pt>
                <c:pt idx="4">
                  <c:v>129300000</c:v>
                </c:pt>
                <c:pt idx="5">
                  <c:v>124900000</c:v>
                </c:pt>
                <c:pt idx="6">
                  <c:v>123100000</c:v>
                </c:pt>
                <c:pt idx="7">
                  <c:v>119300000</c:v>
                </c:pt>
                <c:pt idx="8">
                  <c:v>128900000</c:v>
                </c:pt>
                <c:pt idx="9">
                  <c:v>150600000</c:v>
                </c:pt>
                <c:pt idx="10">
                  <c:v>172000000</c:v>
                </c:pt>
                <c:pt idx="11">
                  <c:v>205000000</c:v>
                </c:pt>
                <c:pt idx="12">
                  <c:v>141100000</c:v>
                </c:pt>
                <c:pt idx="13">
                  <c:v>153100000</c:v>
                </c:pt>
                <c:pt idx="14">
                  <c:v>159500000</c:v>
                </c:pt>
                <c:pt idx="15">
                  <c:v>173700000</c:v>
                </c:pt>
                <c:pt idx="16">
                  <c:v>169700000</c:v>
                </c:pt>
              </c:numCache>
            </c:numRef>
          </c:val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Primary industries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30043960</c:v>
                </c:pt>
                <c:pt idx="1">
                  <c:v>31807211</c:v>
                </c:pt>
                <c:pt idx="2">
                  <c:v>34318228</c:v>
                </c:pt>
                <c:pt idx="3">
                  <c:v>39198853</c:v>
                </c:pt>
                <c:pt idx="4">
                  <c:v>45225669</c:v>
                </c:pt>
                <c:pt idx="5">
                  <c:v>48516602</c:v>
                </c:pt>
                <c:pt idx="6">
                  <c:v>50794721</c:v>
                </c:pt>
                <c:pt idx="7">
                  <c:v>51488461</c:v>
                </c:pt>
                <c:pt idx="8">
                  <c:v>54841054</c:v>
                </c:pt>
                <c:pt idx="9">
                  <c:v>58564782</c:v>
                </c:pt>
                <c:pt idx="10">
                  <c:v>62219699</c:v>
                </c:pt>
                <c:pt idx="11">
                  <c:v>74116422</c:v>
                </c:pt>
                <c:pt idx="12">
                  <c:v>71905350</c:v>
                </c:pt>
                <c:pt idx="13">
                  <c:v>72463740</c:v>
                </c:pt>
                <c:pt idx="14">
                  <c:v>78017780</c:v>
                </c:pt>
                <c:pt idx="15">
                  <c:v>84594300</c:v>
                </c:pt>
                <c:pt idx="16">
                  <c:v>83779150</c:v>
                </c:pt>
              </c:numCache>
            </c:numRef>
          </c:val>
        </c:ser>
        <c:ser>
          <c:idx val="3"/>
          <c:order val="2"/>
          <c:tx>
            <c:strRef>
              <c:f>Sheet1!$D$1</c:f>
              <c:strCache>
                <c:ptCount val="1"/>
                <c:pt idx="0">
                  <c:v>Extraction of crude oil and natural gas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8749414</c:v>
                </c:pt>
                <c:pt idx="1">
                  <c:v>10712392</c:v>
                </c:pt>
                <c:pt idx="2">
                  <c:v>12234746</c:v>
                </c:pt>
                <c:pt idx="3">
                  <c:v>6396929</c:v>
                </c:pt>
                <c:pt idx="4">
                  <c:v>5347689</c:v>
                </c:pt>
                <c:pt idx="5">
                  <c:v>5254413</c:v>
                </c:pt>
                <c:pt idx="6">
                  <c:v>5762284</c:v>
                </c:pt>
                <c:pt idx="7">
                  <c:v>4811046</c:v>
                </c:pt>
                <c:pt idx="8">
                  <c:v>6838113</c:v>
                </c:pt>
                <c:pt idx="9">
                  <c:v>9446950</c:v>
                </c:pt>
                <c:pt idx="10">
                  <c:v>18625839</c:v>
                </c:pt>
                <c:pt idx="11">
                  <c:v>27445039</c:v>
                </c:pt>
                <c:pt idx="12">
                  <c:v>22757480</c:v>
                </c:pt>
                <c:pt idx="13">
                  <c:v>18435530</c:v>
                </c:pt>
                <c:pt idx="14">
                  <c:v>17259100</c:v>
                </c:pt>
                <c:pt idx="15">
                  <c:v>17366230</c:v>
                </c:pt>
                <c:pt idx="16">
                  <c:v>15310320</c:v>
                </c:pt>
              </c:numCache>
            </c:numRef>
          </c:val>
        </c:ser>
        <c:ser>
          <c:idx val="4"/>
          <c:order val="3"/>
          <c:tx>
            <c:strRef>
              <c:f>Sheet1!$E$1</c:f>
              <c:strCache>
                <c:ptCount val="1"/>
                <c:pt idx="0">
                  <c:v>Manufacturing and mining¹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Sheet1!$E$2:$E$18</c:f>
              <c:numCache>
                <c:formatCode>General</c:formatCode>
                <c:ptCount val="17"/>
                <c:pt idx="0">
                  <c:v>30093537</c:v>
                </c:pt>
                <c:pt idx="1">
                  <c:v>35345519</c:v>
                </c:pt>
                <c:pt idx="2">
                  <c:v>33732751</c:v>
                </c:pt>
                <c:pt idx="3">
                  <c:v>42189600</c:v>
                </c:pt>
                <c:pt idx="4">
                  <c:v>37912767</c:v>
                </c:pt>
                <c:pt idx="5">
                  <c:v>36426501</c:v>
                </c:pt>
                <c:pt idx="6">
                  <c:v>33035099</c:v>
                </c:pt>
                <c:pt idx="7">
                  <c:v>34298412</c:v>
                </c:pt>
                <c:pt idx="8">
                  <c:v>36013126</c:v>
                </c:pt>
                <c:pt idx="9">
                  <c:v>44311483</c:v>
                </c:pt>
                <c:pt idx="10">
                  <c:v>53688620</c:v>
                </c:pt>
                <c:pt idx="11">
                  <c:v>79114399</c:v>
                </c:pt>
                <c:pt idx="12">
                  <c:v>64312845</c:v>
                </c:pt>
                <c:pt idx="13">
                  <c:v>55980854</c:v>
                </c:pt>
                <c:pt idx="14">
                  <c:v>53771223</c:v>
                </c:pt>
                <c:pt idx="15">
                  <c:v>56852472</c:v>
                </c:pt>
                <c:pt idx="16">
                  <c:v>63103340</c:v>
                </c:pt>
              </c:numCache>
            </c:numRef>
          </c:val>
        </c:ser>
        <c:ser>
          <c:idx val="5"/>
          <c:order val="4"/>
          <c:tx>
            <c:strRef>
              <c:f>Sheet1!$F$1</c:f>
              <c:strCache>
                <c:ptCount val="1"/>
                <c:pt idx="0">
                  <c:v>Power and water supply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Sheet1!$F$2:$F$18</c:f>
              <c:numCache>
                <c:formatCode>General</c:formatCode>
                <c:ptCount val="17"/>
                <c:pt idx="0">
                  <c:v>5349321</c:v>
                </c:pt>
                <c:pt idx="1">
                  <c:v>6302142</c:v>
                </c:pt>
                <c:pt idx="2">
                  <c:v>8281015</c:v>
                </c:pt>
                <c:pt idx="3">
                  <c:v>11949504</c:v>
                </c:pt>
                <c:pt idx="4">
                  <c:v>11989230</c:v>
                </c:pt>
                <c:pt idx="5">
                  <c:v>14615039</c:v>
                </c:pt>
                <c:pt idx="6">
                  <c:v>12548940</c:v>
                </c:pt>
                <c:pt idx="7">
                  <c:v>9926767</c:v>
                </c:pt>
                <c:pt idx="8">
                  <c:v>12777269</c:v>
                </c:pt>
                <c:pt idx="9">
                  <c:v>13825013</c:v>
                </c:pt>
                <c:pt idx="10">
                  <c:v>21316974</c:v>
                </c:pt>
                <c:pt idx="11">
                  <c:v>29775528</c:v>
                </c:pt>
                <c:pt idx="12">
                  <c:v>16310260</c:v>
                </c:pt>
                <c:pt idx="13">
                  <c:v>20899800</c:v>
                </c:pt>
                <c:pt idx="14">
                  <c:v>17582260</c:v>
                </c:pt>
                <c:pt idx="15">
                  <c:v>14494150</c:v>
                </c:pt>
                <c:pt idx="16">
                  <c:v>13284130</c:v>
                </c:pt>
              </c:numCache>
            </c:numRef>
          </c:val>
        </c:ser>
        <c:ser>
          <c:idx val="6"/>
          <c:order val="5"/>
          <c:tx>
            <c:strRef>
              <c:f>Sheet1!$G$1</c:f>
              <c:strCache>
                <c:ptCount val="1"/>
                <c:pt idx="0">
                  <c:v>Foreign shipping</c:v>
                </c:pt>
              </c:strCache>
            </c:strRef>
          </c:tx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Sheet1!$G$2:$G$18</c:f>
              <c:numCache>
                <c:formatCode>General</c:formatCode>
                <c:ptCount val="17"/>
                <c:pt idx="0">
                  <c:v>35299802</c:v>
                </c:pt>
                <c:pt idx="1">
                  <c:v>37444359</c:v>
                </c:pt>
                <c:pt idx="2">
                  <c:v>40910994</c:v>
                </c:pt>
                <c:pt idx="3">
                  <c:v>45655000</c:v>
                </c:pt>
                <c:pt idx="4">
                  <c:v>46496660</c:v>
                </c:pt>
                <c:pt idx="5">
                  <c:v>38494283</c:v>
                </c:pt>
                <c:pt idx="6">
                  <c:v>37778354</c:v>
                </c:pt>
                <c:pt idx="7">
                  <c:v>35551897</c:v>
                </c:pt>
                <c:pt idx="8">
                  <c:v>44669315</c:v>
                </c:pt>
                <c:pt idx="9">
                  <c:v>50111066</c:v>
                </c:pt>
                <c:pt idx="10">
                  <c:v>59740997</c:v>
                </c:pt>
                <c:pt idx="11">
                  <c:v>103800000</c:v>
                </c:pt>
                <c:pt idx="12">
                  <c:v>105700000</c:v>
                </c:pt>
                <c:pt idx="13">
                  <c:v>120900000</c:v>
                </c:pt>
                <c:pt idx="14">
                  <c:v>130200000</c:v>
                </c:pt>
                <c:pt idx="15">
                  <c:v>118800000</c:v>
                </c:pt>
                <c:pt idx="16">
                  <c:v>101500000</c:v>
                </c:pt>
              </c:numCache>
            </c:numRef>
          </c:val>
        </c:ser>
        <c:ser>
          <c:idx val="7"/>
          <c:order val="6"/>
          <c:tx>
            <c:strRef>
              <c:f>Sheet1!$H$1</c:f>
              <c:strCache>
                <c:ptCount val="1"/>
                <c:pt idx="0">
                  <c:v>Services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Sheet1!$H$2:$H$18</c:f>
              <c:numCache>
                <c:formatCode>General</c:formatCode>
                <c:ptCount val="17"/>
                <c:pt idx="0">
                  <c:v>46067853</c:v>
                </c:pt>
                <c:pt idx="1">
                  <c:v>55090663</c:v>
                </c:pt>
                <c:pt idx="2">
                  <c:v>57345016</c:v>
                </c:pt>
                <c:pt idx="3">
                  <c:v>78760904</c:v>
                </c:pt>
                <c:pt idx="4">
                  <c:v>79437166</c:v>
                </c:pt>
                <c:pt idx="5">
                  <c:v>77405964</c:v>
                </c:pt>
                <c:pt idx="6">
                  <c:v>77329380</c:v>
                </c:pt>
                <c:pt idx="7">
                  <c:v>73324121</c:v>
                </c:pt>
                <c:pt idx="8">
                  <c:v>92375905</c:v>
                </c:pt>
                <c:pt idx="9">
                  <c:v>136300000</c:v>
                </c:pt>
                <c:pt idx="10">
                  <c:v>156000000</c:v>
                </c:pt>
                <c:pt idx="11">
                  <c:v>177000000</c:v>
                </c:pt>
                <c:pt idx="12">
                  <c:v>153000000</c:v>
                </c:pt>
                <c:pt idx="13">
                  <c:v>169600000</c:v>
                </c:pt>
                <c:pt idx="14">
                  <c:v>185500000</c:v>
                </c:pt>
                <c:pt idx="15">
                  <c:v>133200000</c:v>
                </c:pt>
                <c:pt idx="16">
                  <c:v>127200000</c:v>
                </c:pt>
              </c:numCache>
            </c:numRef>
          </c:val>
        </c:ser>
        <c:ser>
          <c:idx val="8"/>
          <c:order val="7"/>
          <c:tx>
            <c:strRef>
              <c:f>Sheet1!$I$1</c:f>
              <c:strCache>
                <c:ptCount val="1"/>
                <c:pt idx="0">
                  <c:v>Commercial property²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Sheet1!$I$2:$I$18</c:f>
              <c:numCache>
                <c:formatCode>General</c:formatCode>
                <c:ptCount val="17"/>
                <c:pt idx="0">
                  <c:v>111500000</c:v>
                </c:pt>
                <c:pt idx="1">
                  <c:v>127600000</c:v>
                </c:pt>
                <c:pt idx="2">
                  <c:v>144500000</c:v>
                </c:pt>
                <c:pt idx="3">
                  <c:v>165700000</c:v>
                </c:pt>
                <c:pt idx="4">
                  <c:v>192600000</c:v>
                </c:pt>
                <c:pt idx="5">
                  <c:v>215400000</c:v>
                </c:pt>
                <c:pt idx="6">
                  <c:v>229400000</c:v>
                </c:pt>
                <c:pt idx="7">
                  <c:v>249100000</c:v>
                </c:pt>
                <c:pt idx="8">
                  <c:v>288700000</c:v>
                </c:pt>
                <c:pt idx="9">
                  <c:v>338500000</c:v>
                </c:pt>
                <c:pt idx="10">
                  <c:v>427600000</c:v>
                </c:pt>
                <c:pt idx="11">
                  <c:v>484700000</c:v>
                </c:pt>
                <c:pt idx="12">
                  <c:v>501900000</c:v>
                </c:pt>
                <c:pt idx="13">
                  <c:v>520700000</c:v>
                </c:pt>
                <c:pt idx="14">
                  <c:v>554500000</c:v>
                </c:pt>
                <c:pt idx="15">
                  <c:v>571200000</c:v>
                </c:pt>
                <c:pt idx="16">
                  <c:v>601600000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996672"/>
        <c:axId val="41998208"/>
      </c:barChart>
      <c:barChart>
        <c:barDir val="col"/>
        <c:grouping val="percentStacked"/>
        <c:varyColors val="0"/>
        <c:ser>
          <c:idx val="0"/>
          <c:order val="8"/>
          <c:tx>
            <c:strRef>
              <c:f>Sheet1!$J$1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Sheet1!$J$2:$J$18</c:f>
              <c:numCache>
                <c:formatCode>General</c:formatCode>
                <c:ptCount val="1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686144"/>
        <c:axId val="41999744"/>
      </c:barChart>
      <c:catAx>
        <c:axId val="419966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99820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41998208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996672"/>
        <c:crosses val="autoZero"/>
        <c:crossBetween val="between"/>
      </c:valAx>
      <c:valAx>
        <c:axId val="41999744"/>
        <c:scaling>
          <c:orientation val="minMax"/>
        </c:scaling>
        <c:delete val="0"/>
        <c:axPos val="r"/>
        <c:numFmt formatCode="General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686144"/>
        <c:crosses val="max"/>
        <c:crossBetween val="between"/>
      </c:valAx>
      <c:catAx>
        <c:axId val="416861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999744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.11511094726848531"/>
          <c:y val="0.77340052958411964"/>
          <c:w val="0.84207711998942258"/>
          <c:h val="0.18455314182415086"/>
        </c:manualLayout>
      </c:layout>
      <c:overlay val="1"/>
      <c:txPr>
        <a:bodyPr/>
        <a:lstStyle/>
        <a:p>
          <a:pPr>
            <a:defRPr sz="1600"/>
          </a:pPr>
          <a:endParaRPr lang="nb-NO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140225527364639E-2"/>
          <c:y val="2.8307844486897115E-2"/>
          <c:w val="0.86658816953436379"/>
          <c:h val="0.818978170008546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29.319239</c:v>
                </c:pt>
                <c:pt idx="1">
                  <c:v>28.546216999999999</c:v>
                </c:pt>
                <c:pt idx="2">
                  <c:v>27.247471999999998</c:v>
                </c:pt>
                <c:pt idx="3">
                  <c:v>29.350017000000001</c:v>
                </c:pt>
                <c:pt idx="4">
                  <c:v>28.184474000000002</c:v>
                </c:pt>
                <c:pt idx="5">
                  <c:v>26.812837999999999</c:v>
                </c:pt>
                <c:pt idx="6">
                  <c:v>26.905754000000002</c:v>
                </c:pt>
                <c:pt idx="7">
                  <c:v>26.417126</c:v>
                </c:pt>
                <c:pt idx="8">
                  <c:v>29.119751000000001</c:v>
                </c:pt>
                <c:pt idx="9">
                  <c:v>30.607416000000001</c:v>
                </c:pt>
                <c:pt idx="10">
                  <c:v>30.335269</c:v>
                </c:pt>
                <c:pt idx="11">
                  <c:v>32.320486000000002</c:v>
                </c:pt>
                <c:pt idx="12">
                  <c:v>27.159365999999999</c:v>
                </c:pt>
                <c:pt idx="13">
                  <c:v>26.807914</c:v>
                </c:pt>
                <c:pt idx="14">
                  <c:v>27.131067999999999</c:v>
                </c:pt>
                <c:pt idx="15">
                  <c:v>26.173387000000002</c:v>
                </c:pt>
                <c:pt idx="16">
                  <c:v>26.034963000000001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Consumption-sensitive industries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14.913121</c:v>
                </c:pt>
                <c:pt idx="1">
                  <c:v>14.294600000000001</c:v>
                </c:pt>
                <c:pt idx="2">
                  <c:v>13.780678</c:v>
                </c:pt>
                <c:pt idx="3">
                  <c:v>13.356971</c:v>
                </c:pt>
                <c:pt idx="4">
                  <c:v>13.307055999999999</c:v>
                </c:pt>
                <c:pt idx="5">
                  <c:v>13.321857</c:v>
                </c:pt>
                <c:pt idx="6">
                  <c:v>12.644257</c:v>
                </c:pt>
                <c:pt idx="7">
                  <c:v>12.466571999999999</c:v>
                </c:pt>
                <c:pt idx="8">
                  <c:v>11.203232</c:v>
                </c:pt>
                <c:pt idx="9">
                  <c:v>9.4725242999999999</c:v>
                </c:pt>
                <c:pt idx="10">
                  <c:v>8.7617449000000001</c:v>
                </c:pt>
                <c:pt idx="11">
                  <c:v>8.3258538000000009</c:v>
                </c:pt>
                <c:pt idx="12">
                  <c:v>7.9521860000000002</c:v>
                </c:pt>
                <c:pt idx="13">
                  <c:v>8.1465530000000008</c:v>
                </c:pt>
                <c:pt idx="14">
                  <c:v>8.1553942999999993</c:v>
                </c:pt>
                <c:pt idx="15">
                  <c:v>8.9040023999999995</c:v>
                </c:pt>
                <c:pt idx="16">
                  <c:v>8.8382368000000007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777408"/>
        <c:axId val="41799680"/>
      </c:barChart>
      <c:barChart>
        <c:barDir val="col"/>
        <c:grouping val="stacked"/>
        <c:varyColors val="0"/>
        <c:ser>
          <c:idx val="3"/>
          <c:order val="2"/>
          <c:tx>
            <c:strRef>
              <c:f>Sheet1!$D$1</c:f>
              <c:strCache>
                <c:ptCount val="1"/>
                <c:pt idx="0">
                  <c:v>hjelpeserie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802752"/>
        <c:axId val="41801216"/>
      </c:barChart>
      <c:catAx>
        <c:axId val="4177740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799680"/>
        <c:crosses val="autoZero"/>
        <c:auto val="1"/>
        <c:lblAlgn val="ctr"/>
        <c:lblOffset val="100"/>
        <c:tickLblSkip val="2"/>
        <c:noMultiLvlLbl val="0"/>
      </c:catAx>
      <c:valAx>
        <c:axId val="41799680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777408"/>
        <c:crosses val="autoZero"/>
        <c:crossBetween val="between"/>
      </c:valAx>
      <c:valAx>
        <c:axId val="41801216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noFill/>
          <a:ln>
            <a:solidFill>
              <a:sysClr val="windowText" lastClr="000000"/>
            </a:solidFill>
          </a:ln>
        </c:spPr>
        <c:crossAx val="41802752"/>
        <c:crosses val="max"/>
        <c:crossBetween val="between"/>
      </c:valAx>
      <c:catAx>
        <c:axId val="418027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1801216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2191358024691358"/>
          <c:y val="4.565352736868563E-2"/>
          <c:w val="0.73456790123456794"/>
          <c:h val="0.11454208220819891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0140225527364639E-2"/>
          <c:y val="4.3327320960762812E-2"/>
          <c:w val="0.86658816953436379"/>
          <c:h val="0.7939457885173079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rgbClr val="CD8C4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26.596682999999999</c:v>
                </c:pt>
                <c:pt idx="1">
                  <c:v>26.682199000000001</c:v>
                </c:pt>
                <c:pt idx="2">
                  <c:v>26.494548999999999</c:v>
                </c:pt>
                <c:pt idx="3">
                  <c:v>27.756976999999999</c:v>
                </c:pt>
                <c:pt idx="4">
                  <c:v>26.887346999999998</c:v>
                </c:pt>
                <c:pt idx="5">
                  <c:v>25.970116999999998</c:v>
                </c:pt>
                <c:pt idx="6">
                  <c:v>25.624549999999999</c:v>
                </c:pt>
                <c:pt idx="7">
                  <c:v>25.318864999999999</c:v>
                </c:pt>
                <c:pt idx="8">
                  <c:v>25.636109999999999</c:v>
                </c:pt>
                <c:pt idx="9">
                  <c:v>26.078761</c:v>
                </c:pt>
                <c:pt idx="10">
                  <c:v>25.47559</c:v>
                </c:pt>
                <c:pt idx="11">
                  <c:v>27.104738999999999</c:v>
                </c:pt>
                <c:pt idx="12">
                  <c:v>27.855329999999999</c:v>
                </c:pt>
                <c:pt idx="13">
                  <c:v>27.939399000000002</c:v>
                </c:pt>
                <c:pt idx="14">
                  <c:v>28.076277000000001</c:v>
                </c:pt>
                <c:pt idx="15">
                  <c:v>26.660385000000002</c:v>
                </c:pt>
                <c:pt idx="16">
                  <c:v>25.963339000000001</c:v>
                </c:pt>
              </c:numCache>
            </c:numRef>
          </c:val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Consumption-sensitive industries </c:v>
                </c:pt>
              </c:strCache>
            </c:strRef>
          </c:tx>
          <c:spPr>
            <a:solidFill>
              <a:srgbClr val="2C7399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14.636913</c:v>
                </c:pt>
                <c:pt idx="1">
                  <c:v>14.067945999999999</c:v>
                </c:pt>
                <c:pt idx="2">
                  <c:v>13.389053000000001</c:v>
                </c:pt>
                <c:pt idx="3">
                  <c:v>12.599292999999999</c:v>
                </c:pt>
                <c:pt idx="4">
                  <c:v>12.437429</c:v>
                </c:pt>
                <c:pt idx="5">
                  <c:v>11.799814</c:v>
                </c:pt>
                <c:pt idx="6">
                  <c:v>11.427733</c:v>
                </c:pt>
                <c:pt idx="7">
                  <c:v>10.859351</c:v>
                </c:pt>
                <c:pt idx="8">
                  <c:v>10.214622</c:v>
                </c:pt>
                <c:pt idx="9">
                  <c:v>9.8742956999999993</c:v>
                </c:pt>
                <c:pt idx="10">
                  <c:v>9.3096125999999995</c:v>
                </c:pt>
                <c:pt idx="11">
                  <c:v>9.1464044999999992</c:v>
                </c:pt>
                <c:pt idx="12">
                  <c:v>7.0134606000000002</c:v>
                </c:pt>
                <c:pt idx="13">
                  <c:v>7.2298736000000003</c:v>
                </c:pt>
                <c:pt idx="14">
                  <c:v>7.1691149999999997</c:v>
                </c:pt>
                <c:pt idx="15">
                  <c:v>7.9537250000000004</c:v>
                </c:pt>
                <c:pt idx="16">
                  <c:v>7.7301337999999999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22880"/>
        <c:axId val="16929536"/>
      </c:barChar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957440"/>
        <c:axId val="16931072"/>
      </c:barChart>
      <c:catAx>
        <c:axId val="1692288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6929536"/>
        <c:crosses val="autoZero"/>
        <c:auto val="1"/>
        <c:lblAlgn val="ctr"/>
        <c:lblOffset val="100"/>
        <c:tickLblSkip val="2"/>
        <c:noMultiLvlLbl val="0"/>
      </c:catAx>
      <c:valAx>
        <c:axId val="16929536"/>
        <c:scaling>
          <c:orientation val="minMax"/>
          <c:max val="6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16922880"/>
        <c:crosses val="autoZero"/>
        <c:crossBetween val="between"/>
      </c:valAx>
      <c:valAx>
        <c:axId val="16931072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16957440"/>
        <c:crosses val="max"/>
        <c:crossBetween val="between"/>
      </c:valAx>
      <c:catAx>
        <c:axId val="169574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931072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3734567901234568"/>
          <c:y val="4.565352736868563E-2"/>
          <c:w val="0.68672839506172845"/>
          <c:h val="0.1389557788059235"/>
        </c:manualLayout>
      </c:layout>
      <c:overlay val="1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nb-NO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4.2523722131017155E-2"/>
          <c:w val="0.86504495965782058"/>
          <c:h val="0.79407784915403345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35.180351000000002</c:v>
                </c:pt>
                <c:pt idx="1">
                  <c:v>35.529955999999999</c:v>
                </c:pt>
                <c:pt idx="2">
                  <c:v>36.078924999999998</c:v>
                </c:pt>
                <c:pt idx="3">
                  <c:v>36.933356000000003</c:v>
                </c:pt>
                <c:pt idx="4">
                  <c:v>36.817205000000001</c:v>
                </c:pt>
                <c:pt idx="5">
                  <c:v>36.810057</c:v>
                </c:pt>
                <c:pt idx="6">
                  <c:v>37.036174000000003</c:v>
                </c:pt>
                <c:pt idx="7">
                  <c:v>37.311283000000003</c:v>
                </c:pt>
                <c:pt idx="8">
                  <c:v>38.032747000000001</c:v>
                </c:pt>
                <c:pt idx="9">
                  <c:v>38.457495000000002</c:v>
                </c:pt>
                <c:pt idx="10">
                  <c:v>38.646515000000001</c:v>
                </c:pt>
                <c:pt idx="11">
                  <c:v>39.392024999999997</c:v>
                </c:pt>
                <c:pt idx="12">
                  <c:v>41.552132</c:v>
                </c:pt>
                <c:pt idx="13">
                  <c:v>41.604277000000003</c:v>
                </c:pt>
                <c:pt idx="14">
                  <c:v>41.844220999999997</c:v>
                </c:pt>
                <c:pt idx="15">
                  <c:v>40.660072999999997</c:v>
                </c:pt>
                <c:pt idx="16">
                  <c:v>40.408506000000003</c:v>
                </c:pt>
              </c:numCache>
            </c:numRef>
          </c:val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Consumption-sensitive industries 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13.842496000000001</c:v>
                </c:pt>
                <c:pt idx="1">
                  <c:v>13.341062000000001</c:v>
                </c:pt>
                <c:pt idx="2">
                  <c:v>12.589354999999999</c:v>
                </c:pt>
                <c:pt idx="3">
                  <c:v>11.808469000000001</c:v>
                </c:pt>
                <c:pt idx="4">
                  <c:v>11.685478</c:v>
                </c:pt>
                <c:pt idx="5">
                  <c:v>10.997525</c:v>
                </c:pt>
                <c:pt idx="6">
                  <c:v>10.689086</c:v>
                </c:pt>
                <c:pt idx="7">
                  <c:v>10.218170000000001</c:v>
                </c:pt>
                <c:pt idx="8">
                  <c:v>9.6071647000000002</c:v>
                </c:pt>
                <c:pt idx="9">
                  <c:v>9.2654919000000007</c:v>
                </c:pt>
                <c:pt idx="10">
                  <c:v>8.7230872999999995</c:v>
                </c:pt>
                <c:pt idx="11">
                  <c:v>8.5388210000000004</c:v>
                </c:pt>
                <c:pt idx="12">
                  <c:v>6.5738443000000002</c:v>
                </c:pt>
                <c:pt idx="13">
                  <c:v>6.7442492999999999</c:v>
                </c:pt>
                <c:pt idx="14">
                  <c:v>6.6347659999999999</c:v>
                </c:pt>
                <c:pt idx="15">
                  <c:v>7.3967713000000002</c:v>
                </c:pt>
                <c:pt idx="16">
                  <c:v>7.1780711999999998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157568"/>
        <c:axId val="210159104"/>
      </c:barChart>
      <c:barChart>
        <c:barDir val="col"/>
        <c:grouping val="stack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50</c:v>
                </c:pt>
                <c:pt idx="1">
                  <c:v>50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50</c:v>
                </c:pt>
                <c:pt idx="8">
                  <c:v>50</c:v>
                </c:pt>
                <c:pt idx="9">
                  <c:v>50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50</c:v>
                </c:pt>
                <c:pt idx="14">
                  <c:v>50</c:v>
                </c:pt>
                <c:pt idx="15">
                  <c:v>50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0170624"/>
        <c:axId val="210160640"/>
      </c:barChart>
      <c:catAx>
        <c:axId val="2101575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159104"/>
        <c:crosses val="autoZero"/>
        <c:auto val="1"/>
        <c:lblAlgn val="ctr"/>
        <c:lblOffset val="100"/>
        <c:tickLblSkip val="2"/>
        <c:noMultiLvlLbl val="0"/>
      </c:catAx>
      <c:valAx>
        <c:axId val="210159104"/>
        <c:scaling>
          <c:orientation val="minMax"/>
          <c:max val="60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210157568"/>
        <c:crosses val="autoZero"/>
        <c:crossBetween val="between"/>
      </c:valAx>
      <c:valAx>
        <c:axId val="210160640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ysClr val="windowText" lastClr="000000"/>
            </a:solidFill>
          </a:ln>
        </c:spPr>
        <c:crossAx val="210170624"/>
        <c:crosses val="max"/>
        <c:crossBetween val="between"/>
      </c:valAx>
      <c:catAx>
        <c:axId val="2101706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0160640"/>
        <c:crosses val="autoZero"/>
        <c:auto val="1"/>
        <c:lblAlgn val="ctr"/>
        <c:lblOffset val="100"/>
        <c:noMultiLvlLbl val="0"/>
      </c:catAx>
      <c:spPr>
        <a:ln w="19050">
          <a:solidFill>
            <a:schemeClr val="tx1"/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4043209876543211"/>
          <c:y val="4.3589274074506253E-2"/>
          <c:w val="0.70524691358024694"/>
          <c:h val="0.10820240441027337"/>
        </c:manualLayout>
      </c:layout>
      <c:overlay val="1"/>
    </c:legend>
    <c:plotVisOnly val="1"/>
    <c:dispBlanksAs val="gap"/>
    <c:showDLblsOverMax val="0"/>
  </c:chart>
  <c:txPr>
    <a:bodyPr rot="-5400000" vert="horz"/>
    <a:lstStyle/>
    <a:p>
      <a:pPr>
        <a:defRPr sz="1800"/>
      </a:pPr>
      <a:endParaRPr lang="nb-NO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683435403907841E-2"/>
          <c:y val="4.0020483196072397E-2"/>
          <c:w val="0.86504495965782058"/>
          <c:h val="0.79730032579556187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Others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Sheet1!$C$2:$C$18</c:f>
              <c:numCache>
                <c:formatCode>General</c:formatCode>
                <c:ptCount val="17"/>
                <c:pt idx="0">
                  <c:v>-1.957211E-2</c:v>
                </c:pt>
                <c:pt idx="1">
                  <c:v>0.11439515</c:v>
                </c:pt>
                <c:pt idx="2">
                  <c:v>0.11826441</c:v>
                </c:pt>
                <c:pt idx="3">
                  <c:v>0.16458315000000001</c:v>
                </c:pt>
                <c:pt idx="4">
                  <c:v>0.26595942</c:v>
                </c:pt>
                <c:pt idx="5">
                  <c:v>1.1677484</c:v>
                </c:pt>
                <c:pt idx="6">
                  <c:v>1.2148454</c:v>
                </c:pt>
                <c:pt idx="7">
                  <c:v>0.21503900000000001</c:v>
                </c:pt>
                <c:pt idx="8">
                  <c:v>-0.20400285000000001</c:v>
                </c:pt>
                <c:pt idx="9">
                  <c:v>-8.4890489999999999E-2</c:v>
                </c:pt>
                <c:pt idx="10">
                  <c:v>6.6172100000000001E-3</c:v>
                </c:pt>
                <c:pt idx="11">
                  <c:v>0.22146882000000001</c:v>
                </c:pt>
                <c:pt idx="12">
                  <c:v>0.44469766999999999</c:v>
                </c:pt>
                <c:pt idx="13">
                  <c:v>0.34032794999999999</c:v>
                </c:pt>
                <c:pt idx="14">
                  <c:v>0.38788292000000002</c:v>
                </c:pt>
                <c:pt idx="15">
                  <c:v>0.42698132</c:v>
                </c:pt>
                <c:pt idx="16">
                  <c:v>0.33237694000000001</c:v>
                </c:pt>
              </c:numCache>
            </c:numRef>
          </c:val>
        </c:ser>
        <c:ser>
          <c:idx val="2"/>
          <c:order val="1"/>
          <c:tx>
            <c:strRef>
              <c:f>Sheet1!$B$1</c:f>
              <c:strCache>
                <c:ptCount val="1"/>
                <c:pt idx="0">
                  <c:v>Consumption-sensitive industries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Sheet1!$B$2:$B$18</c:f>
              <c:numCache>
                <c:formatCode>General</c:formatCode>
                <c:ptCount val="17"/>
                <c:pt idx="0">
                  <c:v>1.274257E-2</c:v>
                </c:pt>
                <c:pt idx="1">
                  <c:v>6.5414979999999998E-2</c:v>
                </c:pt>
                <c:pt idx="2">
                  <c:v>0.12392222999999999</c:v>
                </c:pt>
                <c:pt idx="3">
                  <c:v>9.2451389999999994E-2</c:v>
                </c:pt>
                <c:pt idx="4">
                  <c:v>0.20923985000000001</c:v>
                </c:pt>
                <c:pt idx="5">
                  <c:v>0.26210924000000002</c:v>
                </c:pt>
                <c:pt idx="6">
                  <c:v>0.28723333000000001</c:v>
                </c:pt>
                <c:pt idx="7">
                  <c:v>0.11191777</c:v>
                </c:pt>
                <c:pt idx="8">
                  <c:v>4.5752050000000002E-2</c:v>
                </c:pt>
                <c:pt idx="9">
                  <c:v>-1.09907E-3</c:v>
                </c:pt>
                <c:pt idx="10">
                  <c:v>2.5049519999999999E-2</c:v>
                </c:pt>
                <c:pt idx="11">
                  <c:v>6.4450419999999994E-2</c:v>
                </c:pt>
                <c:pt idx="12">
                  <c:v>0.16896326</c:v>
                </c:pt>
                <c:pt idx="13">
                  <c:v>0.10191018</c:v>
                </c:pt>
                <c:pt idx="14">
                  <c:v>0.12045048999999999</c:v>
                </c:pt>
                <c:pt idx="15">
                  <c:v>8.5240469999999999E-2</c:v>
                </c:pt>
                <c:pt idx="16">
                  <c:v>0.10982733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58976"/>
        <c:axId val="42560512"/>
      </c:barChart>
      <c:barChart>
        <c:barDir val="col"/>
        <c:grouping val="stacked"/>
        <c:varyColors val="0"/>
        <c:ser>
          <c:idx val="0"/>
          <c:order val="2"/>
          <c:tx>
            <c:strRef>
              <c:f>Sheet1!$D$1</c:f>
              <c:strCache>
                <c:ptCount val="1"/>
                <c:pt idx="0">
                  <c:v>hjelpelinje</c:v>
                </c:pt>
              </c:strCache>
            </c:strRef>
          </c:tx>
          <c:spPr>
            <a:noFill/>
          </c:spPr>
          <c:invertIfNegative val="0"/>
          <c:cat>
            <c:numRef>
              <c:f>Sheet1!$A$2:$A$18</c:f>
              <c:numCache>
                <c:formatCode>General</c:formatCode>
                <c:ptCount val="17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</c:numCache>
            </c:numRef>
          </c:cat>
          <c:val>
            <c:numRef>
              <c:f>Sheet1!$D$2:$D$18</c:f>
              <c:numCache>
                <c:formatCode>General</c:formatCode>
                <c:ptCount val="17"/>
                <c:pt idx="0">
                  <c:v>1.5</c:v>
                </c:pt>
                <c:pt idx="1">
                  <c:v>1.5</c:v>
                </c:pt>
                <c:pt idx="2">
                  <c:v>1.5</c:v>
                </c:pt>
                <c:pt idx="3">
                  <c:v>1.5</c:v>
                </c:pt>
                <c:pt idx="4">
                  <c:v>1.5</c:v>
                </c:pt>
                <c:pt idx="5">
                  <c:v>1.5</c:v>
                </c:pt>
                <c:pt idx="6">
                  <c:v>1.5</c:v>
                </c:pt>
                <c:pt idx="7">
                  <c:v>1.5</c:v>
                </c:pt>
                <c:pt idx="8">
                  <c:v>1.5</c:v>
                </c:pt>
                <c:pt idx="9">
                  <c:v>1.5</c:v>
                </c:pt>
                <c:pt idx="10">
                  <c:v>1.5</c:v>
                </c:pt>
                <c:pt idx="11">
                  <c:v>1.5</c:v>
                </c:pt>
                <c:pt idx="12">
                  <c:v>1.5</c:v>
                </c:pt>
                <c:pt idx="13">
                  <c:v>1.5</c:v>
                </c:pt>
                <c:pt idx="14">
                  <c:v>1.5</c:v>
                </c:pt>
                <c:pt idx="15">
                  <c:v>1.5</c:v>
                </c:pt>
                <c:pt idx="16">
                  <c:v>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2580224"/>
        <c:axId val="42578688"/>
      </c:barChart>
      <c:catAx>
        <c:axId val="42558976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/>
          <a:lstStyle/>
          <a:p>
            <a:pPr>
              <a:defRPr/>
            </a:pPr>
            <a:endParaRPr lang="nb-NO"/>
          </a:p>
        </c:txPr>
        <c:crossAx val="42560512"/>
        <c:crosses val="autoZero"/>
        <c:auto val="1"/>
        <c:lblAlgn val="ctr"/>
        <c:lblOffset val="100"/>
        <c:tickLblSkip val="2"/>
        <c:noMultiLvlLbl val="0"/>
      </c:catAx>
      <c:valAx>
        <c:axId val="42560512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558976"/>
        <c:crosses val="autoZero"/>
        <c:crossBetween val="between"/>
      </c:valAx>
      <c:valAx>
        <c:axId val="42578688"/>
        <c:scaling>
          <c:orientation val="minMax"/>
        </c:scaling>
        <c:delete val="0"/>
        <c:axPos val="r"/>
        <c:numFmt formatCode="General" sourceLinked="1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2580224"/>
        <c:crosses val="max"/>
        <c:crossBetween val="between"/>
      </c:valAx>
      <c:catAx>
        <c:axId val="425802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2578688"/>
        <c:crosses val="autoZero"/>
        <c:auto val="1"/>
        <c:lblAlgn val="ctr"/>
        <c:lblOffset val="100"/>
        <c:noMultiLvlLbl val="0"/>
      </c:catAx>
      <c:spPr>
        <a:noFill/>
        <a:ln w="190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50771604938271608"/>
          <c:y val="6.8621663423953871E-2"/>
          <c:w val="0.41358024691358025"/>
          <c:h val="9.8189448670494339E-2"/>
        </c:manualLayout>
      </c:layout>
      <c:overlay val="1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9847137163410135E-2"/>
          <c:y val="3.0831228624714786E-2"/>
          <c:w val="0.83696570914746771"/>
          <c:h val="0.803168470326465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Return on capital, IPD, all buildings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Sheet1!$B$2:$B$15</c:f>
              <c:numCache>
                <c:formatCode>0.00</c:formatCode>
                <c:ptCount val="14"/>
                <c:pt idx="0">
                  <c:v>4.9039900000000003</c:v>
                </c:pt>
                <c:pt idx="1">
                  <c:v>2.8315399999999999</c:v>
                </c:pt>
                <c:pt idx="2">
                  <c:v>-0.83969000000000005</c:v>
                </c:pt>
                <c:pt idx="3">
                  <c:v>-0.10627</c:v>
                </c:pt>
                <c:pt idx="4">
                  <c:v>2.76613</c:v>
                </c:pt>
                <c:pt idx="5">
                  <c:v>7.5279999999999996</c:v>
                </c:pt>
                <c:pt idx="6">
                  <c:v>10.24994</c:v>
                </c:pt>
                <c:pt idx="7">
                  <c:v>11.80034</c:v>
                </c:pt>
                <c:pt idx="8">
                  <c:v>-9.7893000000000008</c:v>
                </c:pt>
                <c:pt idx="9">
                  <c:v>-1.3892899999999999</c:v>
                </c:pt>
                <c:pt idx="10">
                  <c:v>2.1312199999999999</c:v>
                </c:pt>
                <c:pt idx="11">
                  <c:v>1.5537099999999999</c:v>
                </c:pt>
                <c:pt idx="12">
                  <c:v>-0.97711000000000003</c:v>
                </c:pt>
                <c:pt idx="13">
                  <c:v>-0.16005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OPAK commercial property selling prices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Sheet1!$C$2:$C$15</c:f>
              <c:numCache>
                <c:formatCode>0.00</c:formatCode>
                <c:ptCount val="14"/>
                <c:pt idx="0">
                  <c:v>-4.7058823529411766</c:v>
                </c:pt>
                <c:pt idx="1">
                  <c:v>0</c:v>
                </c:pt>
                <c:pt idx="2">
                  <c:v>-9.8765432098765427</c:v>
                </c:pt>
                <c:pt idx="3">
                  <c:v>-4.10958904109589</c:v>
                </c:pt>
                <c:pt idx="4">
                  <c:v>10</c:v>
                </c:pt>
                <c:pt idx="5">
                  <c:v>49.350649350649348</c:v>
                </c:pt>
                <c:pt idx="6">
                  <c:v>6.5217391304347823</c:v>
                </c:pt>
                <c:pt idx="7">
                  <c:v>42.857142857142854</c:v>
                </c:pt>
                <c:pt idx="8">
                  <c:v>-17.142857142857142</c:v>
                </c:pt>
                <c:pt idx="9">
                  <c:v>-3.4482758620689653</c:v>
                </c:pt>
                <c:pt idx="10">
                  <c:v>25</c:v>
                </c:pt>
                <c:pt idx="11">
                  <c:v>25.714285714285712</c:v>
                </c:pt>
                <c:pt idx="12">
                  <c:v>-1.8181818181818181</c:v>
                </c:pt>
                <c:pt idx="13">
                  <c:v>0.69444444444444442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House prices</c:v>
                </c:pt>
              </c:strCache>
            </c:strRef>
          </c:tx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Sheet1!$D$2:$D$15</c:f>
              <c:numCache>
                <c:formatCode>0.00</c:formatCode>
                <c:ptCount val="14"/>
                <c:pt idx="0">
                  <c:v>6.6857847551447929</c:v>
                </c:pt>
                <c:pt idx="1">
                  <c:v>10.078027459292757</c:v>
                </c:pt>
                <c:pt idx="2">
                  <c:v>3.4398097781689936</c:v>
                </c:pt>
                <c:pt idx="3">
                  <c:v>7.7678538525107417</c:v>
                </c:pt>
                <c:pt idx="4">
                  <c:v>10.395039337071745</c:v>
                </c:pt>
                <c:pt idx="5">
                  <c:v>9.0595395517218407</c:v>
                </c:pt>
                <c:pt idx="6">
                  <c:v>16.863763741582829</c:v>
                </c:pt>
                <c:pt idx="7">
                  <c:v>5.1590320261677212</c:v>
                </c:pt>
                <c:pt idx="8">
                  <c:v>-7.1256013715361481</c:v>
                </c:pt>
                <c:pt idx="9">
                  <c:v>11.107401565525628</c:v>
                </c:pt>
                <c:pt idx="10">
                  <c:v>7.1458151437729214</c:v>
                </c:pt>
                <c:pt idx="11">
                  <c:v>8.36767599852522</c:v>
                </c:pt>
                <c:pt idx="12">
                  <c:v>7.245645145225148</c:v>
                </c:pt>
                <c:pt idx="13">
                  <c:v>0.51556357815499454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718144"/>
        <c:axId val="41787392"/>
      </c:line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hjelpelinje</c:v>
                </c:pt>
              </c:strCache>
            </c:strRef>
          </c:tx>
          <c:spPr>
            <a:ln>
              <a:noFill/>
            </a:ln>
          </c:spPr>
          <c:marker>
            <c:symbol val="none"/>
          </c:marker>
          <c:cat>
            <c:numRef>
              <c:f>Sheet1!$A$2:$A$15</c:f>
              <c:numCache>
                <c:formatCode>m/d/yyyy</c:formatCode>
                <c:ptCount val="14"/>
                <c:pt idx="0">
                  <c:v>36891</c:v>
                </c:pt>
                <c:pt idx="1">
                  <c:v>37256</c:v>
                </c:pt>
                <c:pt idx="2">
                  <c:v>37621</c:v>
                </c:pt>
                <c:pt idx="3">
                  <c:v>37986</c:v>
                </c:pt>
                <c:pt idx="4">
                  <c:v>38352</c:v>
                </c:pt>
                <c:pt idx="5">
                  <c:v>38717</c:v>
                </c:pt>
                <c:pt idx="6">
                  <c:v>39082</c:v>
                </c:pt>
                <c:pt idx="7">
                  <c:v>39447</c:v>
                </c:pt>
                <c:pt idx="8">
                  <c:v>39813</c:v>
                </c:pt>
                <c:pt idx="9">
                  <c:v>40178</c:v>
                </c:pt>
                <c:pt idx="10">
                  <c:v>40543</c:v>
                </c:pt>
                <c:pt idx="11">
                  <c:v>40908</c:v>
                </c:pt>
                <c:pt idx="12">
                  <c:v>41274</c:v>
                </c:pt>
                <c:pt idx="13">
                  <c:v>41639</c:v>
                </c:pt>
              </c:numCache>
            </c:numRef>
          </c:cat>
          <c:val>
            <c:numRef>
              <c:f>Sheet1!$E$2:$E$15</c:f>
              <c:numCache>
                <c:formatCode>0.00</c:formatCode>
                <c:ptCount val="14"/>
                <c:pt idx="0">
                  <c:v>-4.7058823529411766</c:v>
                </c:pt>
                <c:pt idx="1">
                  <c:v>0</c:v>
                </c:pt>
                <c:pt idx="2">
                  <c:v>-9.8765432098765427</c:v>
                </c:pt>
                <c:pt idx="3">
                  <c:v>-4.10958904109589</c:v>
                </c:pt>
                <c:pt idx="4">
                  <c:v>10</c:v>
                </c:pt>
                <c:pt idx="5">
                  <c:v>49.350649350649348</c:v>
                </c:pt>
                <c:pt idx="6">
                  <c:v>6.5217391304347823</c:v>
                </c:pt>
                <c:pt idx="7">
                  <c:v>42.857142857142854</c:v>
                </c:pt>
                <c:pt idx="8">
                  <c:v>-17.142857142857142</c:v>
                </c:pt>
                <c:pt idx="9">
                  <c:v>-3.4482758620689653</c:v>
                </c:pt>
                <c:pt idx="10">
                  <c:v>25</c:v>
                </c:pt>
                <c:pt idx="11">
                  <c:v>25.714285714285712</c:v>
                </c:pt>
                <c:pt idx="12">
                  <c:v>-1.8181818181818181</c:v>
                </c:pt>
                <c:pt idx="13">
                  <c:v>0.69444444444444442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969920"/>
        <c:axId val="41845888"/>
      </c:lineChart>
      <c:dateAx>
        <c:axId val="41718144"/>
        <c:scaling>
          <c:orientation val="minMax"/>
          <c:max val="41639"/>
          <c:min val="36891"/>
        </c:scaling>
        <c:delete val="0"/>
        <c:axPos val="b"/>
        <c:numFmt formatCode="[$-809]mmm\-yy;@" sourceLinked="0"/>
        <c:majorTickMark val="in"/>
        <c:minorTickMark val="none"/>
        <c:tickLblPos val="low"/>
        <c:spPr>
          <a:ln>
            <a:solidFill>
              <a:schemeClr val="tx1"/>
            </a:solidFill>
          </a:ln>
        </c:spPr>
        <c:txPr>
          <a:bodyPr rot="0" vert="horz" anchor="ctr" anchorCtr="1"/>
          <a:lstStyle/>
          <a:p>
            <a:pPr>
              <a:defRPr/>
            </a:pPr>
            <a:endParaRPr lang="nb-NO"/>
          </a:p>
        </c:txPr>
        <c:crossAx val="41787392"/>
        <c:crosses val="autoZero"/>
        <c:auto val="1"/>
        <c:lblOffset val="100"/>
        <c:baseTimeUnit val="years"/>
        <c:majorUnit val="2"/>
        <c:majorTimeUnit val="years"/>
      </c:dateAx>
      <c:valAx>
        <c:axId val="41787392"/>
        <c:scaling>
          <c:orientation val="minMax"/>
          <c:max val="60"/>
        </c:scaling>
        <c:delete val="0"/>
        <c:axPos val="l"/>
        <c:numFmt formatCode="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718144"/>
        <c:crosses val="autoZero"/>
        <c:crossBetween val="midCat"/>
      </c:valAx>
      <c:valAx>
        <c:axId val="41845888"/>
        <c:scaling>
          <c:orientation val="minMax"/>
        </c:scaling>
        <c:delete val="0"/>
        <c:axPos val="r"/>
        <c:numFmt formatCode="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crossAx val="41969920"/>
        <c:crosses val="max"/>
        <c:crossBetween val="between"/>
      </c:valAx>
      <c:dateAx>
        <c:axId val="41969920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41845888"/>
        <c:crosses val="autoZero"/>
        <c:auto val="1"/>
        <c:lblOffset val="100"/>
        <c:baseTimeUnit val="years"/>
      </c:dateAx>
      <c:spPr>
        <a:ln w="19050">
          <a:solidFill>
            <a:schemeClr val="tx1"/>
          </a:solidFill>
        </a:ln>
      </c:spPr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5.0203549852524162E-2"/>
          <c:y val="0.65999530091230585"/>
          <c:w val="0.60802949042592536"/>
          <c:h val="0.1620273551164831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nb-NO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3D339E-32F6-4804-9C78-E9121D126EBD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2E9E9-3B19-47FB-A965-31E1E7CB0C3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684458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93434-C6CF-4427-B74B-AA128922C078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7E3DAC-A528-4AD0-B79C-44194A01B9F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1595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E3DAC-A528-4AD0-B79C-44194A01B9F1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2714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E3DAC-A528-4AD0-B79C-44194A01B9F1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955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4044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04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4256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29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07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596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4432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6341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616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0590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1131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9FA58-76E3-4799-8913-3AEB8BB29B9B}" type="datetimeFigureOut">
              <a:rPr lang="nb-NO" smtClean="0"/>
              <a:t>09.07.2014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CACE4-3DF6-4273-A3EA-7301A436BF6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497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1: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households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recurrent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problems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forced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sales. 1989-2013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737456"/>
              </p:ext>
            </p:extLst>
          </p:nvPr>
        </p:nvGraphicFramePr>
        <p:xfrm>
          <a:off x="251520" y="1136948"/>
          <a:ext cx="8352928" cy="4680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467544" y="-60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b-NO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4802" y="6326144"/>
            <a:ext cx="78991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Grindaker (2013) and SIFO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68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9031837"/>
              </p:ext>
            </p:extLst>
          </p:nvPr>
        </p:nvGraphicFramePr>
        <p:xfrm>
          <a:off x="457200" y="980728"/>
          <a:ext cx="8291264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  <a:ln>
            <a:noFill/>
          </a:ln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10: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house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(IPD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values, house prices lead commercial property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prices.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lags. 2000-2013</a:t>
            </a: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36216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Norway, Norwegian Association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Estate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Agents (NEF), Eiendom Norge, Eiendomsmeglerforetakenes forening (EFF), Finn.no, Eiendomsverdi, IPD and Norges Bank </a:t>
            </a:r>
          </a:p>
        </p:txBody>
      </p:sp>
    </p:spTree>
    <p:extLst>
      <p:ext uri="{BB962C8B-B14F-4D97-AF65-F5344CB8AC3E}">
        <p14:creationId xmlns:p14="http://schemas.microsoft.com/office/powerpoint/2010/main" val="272821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430956"/>
              </p:ext>
            </p:extLst>
          </p:nvPr>
        </p:nvGraphicFramePr>
        <p:xfrm>
          <a:off x="457200" y="1124744"/>
          <a:ext cx="82912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 and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OPAK),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negative values, house prices lead commercial property prices.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lags. 2000-2013</a:t>
            </a: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36216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Norway, Norwegian Association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Estate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Agents (NEF), Eiendom Norge, Eiendomsmeglerforetakenes forening (EFF), Finn.no, Eiendomsverdi, IPD and Norges Bank </a:t>
            </a:r>
          </a:p>
        </p:txBody>
      </p:sp>
    </p:spTree>
    <p:extLst>
      <p:ext uri="{BB962C8B-B14F-4D97-AF65-F5344CB8AC3E}">
        <p14:creationId xmlns:p14="http://schemas.microsoft.com/office/powerpoint/2010/main" val="1714465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44939"/>
              </p:ext>
            </p:extLst>
          </p:nvPr>
        </p:nvGraphicFramePr>
        <p:xfrm>
          <a:off x="107504" y="1124744"/>
          <a:ext cx="8579296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during episodes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declining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house prices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Median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values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608" y="6124664"/>
            <a:ext cx="87448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Total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114 episodes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declining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28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market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crashes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housing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investment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measured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peak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trough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price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Claessens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Kose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Terrones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(2008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2009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2366386" y="3906422"/>
            <a:ext cx="617493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384142" y="2557010"/>
            <a:ext cx="617493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97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923589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loss ratio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b-NO" sz="20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consumption-sensitive</a:t>
            </a:r>
            <a:r>
              <a:rPr lang="nb-NO" sz="20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All banks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1997-2013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8384" y="5903893"/>
            <a:ext cx="90566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Loss as a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Consumption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-sensitive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comprise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retail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trade,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transport,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construction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excl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hotels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restaurants.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</a:p>
        </p:txBody>
      </p:sp>
    </p:spTree>
    <p:extLst>
      <p:ext uri="{BB962C8B-B14F-4D97-AF65-F5344CB8AC3E}">
        <p14:creationId xmlns:p14="http://schemas.microsoft.com/office/powerpoint/2010/main" val="37585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380648"/>
              </p:ext>
            </p:extLst>
          </p:nvPr>
        </p:nvGraphicFramePr>
        <p:xfrm>
          <a:off x="251520" y="980728"/>
          <a:ext cx="8712968" cy="5145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424936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All banks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1997-2013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2386" y="5743047"/>
            <a:ext cx="84805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building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Norges Bank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151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7195829"/>
              </p:ext>
            </p:extLst>
          </p:nvPr>
        </p:nvGraphicFramePr>
        <p:xfrm>
          <a:off x="251520" y="980729"/>
          <a:ext cx="8712968" cy="5040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833239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Estimated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</a:t>
            </a:r>
            <a:r>
              <a:rPr lang="nb-NO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industries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banks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Norway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1997-2013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165304"/>
            <a:ext cx="84805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Adjusted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consumer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goods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furniture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nb-NO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uilding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826694"/>
              </p:ext>
            </p:extLst>
          </p:nvPr>
        </p:nvGraphicFramePr>
        <p:xfrm>
          <a:off x="467544" y="1124744"/>
          <a:ext cx="8229600" cy="4929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non-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enterprises. All banks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1997–2013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391201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non-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enterprises. All banks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Norway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1997–2013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Norges Bank</a:t>
            </a:r>
            <a:endParaRPr lang="nb-NO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24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8761466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7: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lending to non-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enterprises.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DNB’s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risk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weights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Lending for all banks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 Norway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1997–2013</a:t>
            </a: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DNB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Pillar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2012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</a:t>
            </a:r>
          </a:p>
        </p:txBody>
      </p:sp>
    </p:spTree>
    <p:extLst>
      <p:ext uri="{BB962C8B-B14F-4D97-AF65-F5344CB8AC3E}">
        <p14:creationId xmlns:p14="http://schemas.microsoft.com/office/powerpoint/2010/main" val="14653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5872682"/>
              </p:ext>
            </p:extLst>
          </p:nvPr>
        </p:nvGraphicFramePr>
        <p:xfrm>
          <a:off x="457200" y="1052736"/>
          <a:ext cx="82296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95536" y="3473"/>
            <a:ext cx="8568952" cy="1143000"/>
          </a:xfrm>
        </p:spPr>
        <p:txBody>
          <a:bodyPr>
            <a:noAutofit/>
          </a:bodyPr>
          <a:lstStyle/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8: 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Banks’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loss ratios by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industry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All banks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branches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subsidiaries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banks in Norway. 1997–2013</a:t>
            </a:r>
            <a:b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08" y="6559424"/>
            <a:ext cx="84805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Source: Norges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31280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042187"/>
              </p:ext>
            </p:extLst>
          </p:nvPr>
        </p:nvGraphicFramePr>
        <p:xfrm>
          <a:off x="251520" y="1146473"/>
          <a:ext cx="8435280" cy="4979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395536" y="3473"/>
            <a:ext cx="856895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 </a:t>
            </a:r>
            <a:r>
              <a:rPr lang="nb-N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9: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rise in house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commercial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b-NO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prices</a:t>
            </a:r>
            <a:r>
              <a:rPr lang="nb-NO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2000-2013</a:t>
            </a:r>
          </a:p>
          <a:p>
            <a:pPr algn="l"/>
            <a:endParaRPr lang="nb-NO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08" y="6345674"/>
            <a:ext cx="84805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Sources: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Norway, Norwegian Association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Real </a:t>
            </a:r>
            <a:r>
              <a:rPr lang="nb-NO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Estate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Agents (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NEF),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Eiendom Norge, Eiendomsmeglerforetakenes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forening (EFF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Finn.no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Eiendomsverdi, IPD </a:t>
            </a:r>
            <a:r>
              <a:rPr lang="nb-NO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nb-NO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Norges Bank </a:t>
            </a:r>
          </a:p>
        </p:txBody>
      </p:sp>
    </p:spTree>
    <p:extLst>
      <p:ext uri="{BB962C8B-B14F-4D97-AF65-F5344CB8AC3E}">
        <p14:creationId xmlns:p14="http://schemas.microsoft.com/office/powerpoint/2010/main" val="223765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Norges Bank 20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C7399"/>
      </a:accent1>
      <a:accent2>
        <a:srgbClr val="643264"/>
      </a:accent2>
      <a:accent3>
        <a:srgbClr val="CD8C41"/>
      </a:accent3>
      <a:accent4>
        <a:srgbClr val="78A57D"/>
      </a:accent4>
      <a:accent5>
        <a:srgbClr val="DD222D"/>
      </a:accent5>
      <a:accent6>
        <a:srgbClr val="003C6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orges Bank 201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C7399"/>
    </a:accent1>
    <a:accent2>
      <a:srgbClr val="643264"/>
    </a:accent2>
    <a:accent3>
      <a:srgbClr val="CD8C41"/>
    </a:accent3>
    <a:accent4>
      <a:srgbClr val="78A57D"/>
    </a:accent4>
    <a:accent5>
      <a:srgbClr val="DD222D"/>
    </a:accent5>
    <a:accent6>
      <a:srgbClr val="003C67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orges Bank 2014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C7399"/>
    </a:accent1>
    <a:accent2>
      <a:srgbClr val="643264"/>
    </a:accent2>
    <a:accent3>
      <a:srgbClr val="CD8C41"/>
    </a:accent3>
    <a:accent4>
      <a:srgbClr val="78A57D"/>
    </a:accent4>
    <a:accent5>
      <a:srgbClr val="DD222D"/>
    </a:accent5>
    <a:accent6>
      <a:srgbClr val="003C67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3580</TotalTime>
  <Words>536</Words>
  <Application>Microsoft Office PowerPoint</Application>
  <PresentationFormat>On-screen Show (4:3)</PresentationFormat>
  <Paragraphs>35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Chart 1: Share of households with recurrent payment problems and number of forced sales. 1989-2013 </vt:lpstr>
      <vt:lpstr>Chart 2: Estimated average loss ratio1) for consumption-sensitive2) and other industries. All banks except branches and subsidiaries of foreign banks in Norway. 1997-2013</vt:lpstr>
      <vt:lpstr>Chart 3: Estimated share of lending to industries. All banks except branches and subsidiaries of foreign banks in Norway. 1997-2013 </vt:lpstr>
      <vt:lpstr>Chart 4: Estimated share of lending to industries. All banks and mortgage companies in Norway except branches of foreign banks in Norway. 1997-2013</vt:lpstr>
      <vt:lpstr>Chart 5: Risk-weighted lending to non-financial enterprises. All banks except branches and subsidiaries of foreign banks in Norway. 1997–2013 </vt:lpstr>
      <vt:lpstr>Chart 6: Risk-weighted lending to non-financial enterprises. All banks and mortgage companies in Norway except branches of foreign banks in Norway. 1997–2013</vt:lpstr>
      <vt:lpstr>Chart 7: Risk-weighted lending to non-financial enterprises. Based on DNB’s risk weights. Lending for all banks and mortgage companies in Norway except branches of foreign banks in Norway. 1997–2013</vt:lpstr>
      <vt:lpstr>Chart 8: Banks’ annual loss ratios by industry. All banks except branches and subsidiaries of foreign banks in Norway. 1997–2013 </vt:lpstr>
      <vt:lpstr>PowerPoint Presentation</vt:lpstr>
      <vt:lpstr>Chart 10: Correlation between house and commercial property prices (IPD), annual percentage change. For negative values, house prices lead commercial property prices. Annual lags. 2000-2013</vt:lpstr>
      <vt:lpstr>Chart 11: Correlation between between house and commercial property prices (OPAK), annual percentage change. For negative values, house prices lead commercial property prices. Annual lags. 2000-2013</vt:lpstr>
      <vt:lpstr>Chart 12: Percentage change in consumption and housing investment during episodes of declining house prices1). Median values 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Kragh-Sørensen</dc:creator>
  <cp:lastModifiedBy>Kragh-Sørensen, Kasper</cp:lastModifiedBy>
  <cp:revision>139</cp:revision>
  <cp:lastPrinted>2014-07-09T07:49:33Z</cp:lastPrinted>
  <dcterms:created xsi:type="dcterms:W3CDTF">2013-05-02T08:15:13Z</dcterms:created>
  <dcterms:modified xsi:type="dcterms:W3CDTF">2014-07-09T08:54:36Z</dcterms:modified>
</cp:coreProperties>
</file>