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76" r:id="rId7"/>
    <p:sldId id="289" r:id="rId8"/>
    <p:sldId id="290" r:id="rId9"/>
    <p:sldId id="283" r:id="rId10"/>
    <p:sldId id="293" r:id="rId11"/>
    <p:sldId id="282" r:id="rId12"/>
    <p:sldId id="262" r:id="rId13"/>
    <p:sldId id="292" r:id="rId14"/>
    <p:sldId id="284" r:id="rId15"/>
    <p:sldId id="286" r:id="rId16"/>
    <p:sldId id="287" r:id="rId17"/>
    <p:sldId id="272" r:id="rId18"/>
    <p:sldId id="294" r:id="rId19"/>
    <p:sldId id="295" r:id="rId20"/>
    <p:sldId id="288" r:id="rId21"/>
    <p:sldId id="296" r:id="rId22"/>
    <p:sldId id="29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research\ow10\text\OW_2010_fig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xMode val="edge"/>
          <c:yMode val="edge"/>
          <c:x val="1.6121921890038637E-2"/>
          <c:y val="4.8471856346465607E-2"/>
          <c:w val="0.96775615621992284"/>
          <c:h val="0.95152814365353611"/>
        </c:manualLayout>
      </c:layout>
      <c:lineChart>
        <c:grouping val="standard"/>
        <c:ser>
          <c:idx val="0"/>
          <c:order val="0"/>
          <c:tx>
            <c:strRef>
              <c:f>fig6a_data!$C$2</c:f>
              <c:strCache>
                <c:ptCount val="1"/>
                <c:pt idx="0">
                  <c:v>Robust policy rule</c:v>
                </c:pt>
              </c:strCache>
            </c:strRef>
          </c:tx>
          <c:spPr>
            <a:ln w="3810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fig6a_data!$A$3:$A$222</c:f>
              <c:numCache>
                <c:formatCode>m/d/yyyy</c:formatCode>
                <c:ptCount val="220"/>
                <c:pt idx="0">
                  <c:v>17623</c:v>
                </c:pt>
                <c:pt idx="1">
                  <c:v>17714</c:v>
                </c:pt>
                <c:pt idx="2">
                  <c:v>17806</c:v>
                </c:pt>
                <c:pt idx="3">
                  <c:v>17898</c:v>
                </c:pt>
                <c:pt idx="4">
                  <c:v>17988</c:v>
                </c:pt>
                <c:pt idx="5">
                  <c:v>18079</c:v>
                </c:pt>
                <c:pt idx="6">
                  <c:v>18171</c:v>
                </c:pt>
                <c:pt idx="7">
                  <c:v>18263</c:v>
                </c:pt>
                <c:pt idx="8">
                  <c:v>18353</c:v>
                </c:pt>
                <c:pt idx="9">
                  <c:v>18444</c:v>
                </c:pt>
                <c:pt idx="10">
                  <c:v>18536</c:v>
                </c:pt>
                <c:pt idx="11">
                  <c:v>18628</c:v>
                </c:pt>
                <c:pt idx="12">
                  <c:v>18718</c:v>
                </c:pt>
                <c:pt idx="13">
                  <c:v>18809</c:v>
                </c:pt>
                <c:pt idx="14">
                  <c:v>18901</c:v>
                </c:pt>
                <c:pt idx="15">
                  <c:v>18993</c:v>
                </c:pt>
                <c:pt idx="16">
                  <c:v>19084</c:v>
                </c:pt>
                <c:pt idx="17">
                  <c:v>19175</c:v>
                </c:pt>
                <c:pt idx="18">
                  <c:v>19267</c:v>
                </c:pt>
                <c:pt idx="19">
                  <c:v>19359</c:v>
                </c:pt>
                <c:pt idx="20">
                  <c:v>19449</c:v>
                </c:pt>
                <c:pt idx="21">
                  <c:v>19540</c:v>
                </c:pt>
                <c:pt idx="22">
                  <c:v>19632</c:v>
                </c:pt>
                <c:pt idx="23">
                  <c:v>19724</c:v>
                </c:pt>
                <c:pt idx="24">
                  <c:v>19814</c:v>
                </c:pt>
                <c:pt idx="25">
                  <c:v>19905</c:v>
                </c:pt>
                <c:pt idx="26">
                  <c:v>19997</c:v>
                </c:pt>
                <c:pt idx="27">
                  <c:v>20089</c:v>
                </c:pt>
                <c:pt idx="28">
                  <c:v>20179</c:v>
                </c:pt>
                <c:pt idx="29">
                  <c:v>20270</c:v>
                </c:pt>
                <c:pt idx="30">
                  <c:v>20362</c:v>
                </c:pt>
                <c:pt idx="31">
                  <c:v>20454</c:v>
                </c:pt>
                <c:pt idx="32">
                  <c:v>20545</c:v>
                </c:pt>
                <c:pt idx="33">
                  <c:v>20636</c:v>
                </c:pt>
                <c:pt idx="34">
                  <c:v>20728</c:v>
                </c:pt>
                <c:pt idx="35">
                  <c:v>20820</c:v>
                </c:pt>
                <c:pt idx="36">
                  <c:v>20910</c:v>
                </c:pt>
                <c:pt idx="37">
                  <c:v>21001</c:v>
                </c:pt>
                <c:pt idx="38">
                  <c:v>21093</c:v>
                </c:pt>
                <c:pt idx="39">
                  <c:v>21185</c:v>
                </c:pt>
                <c:pt idx="40">
                  <c:v>21275</c:v>
                </c:pt>
                <c:pt idx="41">
                  <c:v>21366</c:v>
                </c:pt>
                <c:pt idx="42">
                  <c:v>21458</c:v>
                </c:pt>
                <c:pt idx="43">
                  <c:v>21550</c:v>
                </c:pt>
                <c:pt idx="44">
                  <c:v>21640</c:v>
                </c:pt>
                <c:pt idx="45">
                  <c:v>21731</c:v>
                </c:pt>
                <c:pt idx="46">
                  <c:v>21823</c:v>
                </c:pt>
                <c:pt idx="47">
                  <c:v>21915</c:v>
                </c:pt>
                <c:pt idx="48">
                  <c:v>22006</c:v>
                </c:pt>
                <c:pt idx="49">
                  <c:v>22097</c:v>
                </c:pt>
                <c:pt idx="50">
                  <c:v>22189</c:v>
                </c:pt>
                <c:pt idx="51">
                  <c:v>22281</c:v>
                </c:pt>
                <c:pt idx="52">
                  <c:v>22371</c:v>
                </c:pt>
                <c:pt idx="53">
                  <c:v>22462</c:v>
                </c:pt>
                <c:pt idx="54">
                  <c:v>22554</c:v>
                </c:pt>
                <c:pt idx="55">
                  <c:v>22646</c:v>
                </c:pt>
                <c:pt idx="56">
                  <c:v>22736</c:v>
                </c:pt>
                <c:pt idx="57">
                  <c:v>22827</c:v>
                </c:pt>
                <c:pt idx="58">
                  <c:v>22919</c:v>
                </c:pt>
                <c:pt idx="59">
                  <c:v>23011</c:v>
                </c:pt>
                <c:pt idx="60">
                  <c:v>23101</c:v>
                </c:pt>
                <c:pt idx="61">
                  <c:v>23192</c:v>
                </c:pt>
                <c:pt idx="62">
                  <c:v>23284</c:v>
                </c:pt>
                <c:pt idx="63">
                  <c:v>23376</c:v>
                </c:pt>
                <c:pt idx="64">
                  <c:v>23467</c:v>
                </c:pt>
                <c:pt idx="65">
                  <c:v>23558</c:v>
                </c:pt>
                <c:pt idx="66">
                  <c:v>23650</c:v>
                </c:pt>
                <c:pt idx="67">
                  <c:v>23742</c:v>
                </c:pt>
                <c:pt idx="68">
                  <c:v>23832</c:v>
                </c:pt>
                <c:pt idx="69">
                  <c:v>23923</c:v>
                </c:pt>
                <c:pt idx="70">
                  <c:v>24015</c:v>
                </c:pt>
                <c:pt idx="71">
                  <c:v>24107</c:v>
                </c:pt>
                <c:pt idx="72">
                  <c:v>24197</c:v>
                </c:pt>
                <c:pt idx="73">
                  <c:v>24288</c:v>
                </c:pt>
                <c:pt idx="74">
                  <c:v>24380</c:v>
                </c:pt>
                <c:pt idx="75">
                  <c:v>24472</c:v>
                </c:pt>
                <c:pt idx="76">
                  <c:v>24562</c:v>
                </c:pt>
                <c:pt idx="77">
                  <c:v>24653</c:v>
                </c:pt>
                <c:pt idx="78">
                  <c:v>24745</c:v>
                </c:pt>
                <c:pt idx="79">
                  <c:v>24837</c:v>
                </c:pt>
                <c:pt idx="80">
                  <c:v>24928</c:v>
                </c:pt>
                <c:pt idx="81">
                  <c:v>25019</c:v>
                </c:pt>
                <c:pt idx="82">
                  <c:v>25111</c:v>
                </c:pt>
                <c:pt idx="83">
                  <c:v>25203</c:v>
                </c:pt>
                <c:pt idx="84">
                  <c:v>25293</c:v>
                </c:pt>
                <c:pt idx="85">
                  <c:v>25384</c:v>
                </c:pt>
                <c:pt idx="86">
                  <c:v>25476</c:v>
                </c:pt>
                <c:pt idx="87">
                  <c:v>25568</c:v>
                </c:pt>
                <c:pt idx="88">
                  <c:v>25658</c:v>
                </c:pt>
                <c:pt idx="89">
                  <c:v>25749</c:v>
                </c:pt>
                <c:pt idx="90">
                  <c:v>25841</c:v>
                </c:pt>
                <c:pt idx="91">
                  <c:v>25933</c:v>
                </c:pt>
                <c:pt idx="92">
                  <c:v>26023</c:v>
                </c:pt>
                <c:pt idx="93">
                  <c:v>26114</c:v>
                </c:pt>
                <c:pt idx="94">
                  <c:v>26206</c:v>
                </c:pt>
                <c:pt idx="95">
                  <c:v>26298</c:v>
                </c:pt>
                <c:pt idx="96">
                  <c:v>26389</c:v>
                </c:pt>
                <c:pt idx="97">
                  <c:v>26480</c:v>
                </c:pt>
                <c:pt idx="98">
                  <c:v>26572</c:v>
                </c:pt>
                <c:pt idx="99">
                  <c:v>26664</c:v>
                </c:pt>
                <c:pt idx="100">
                  <c:v>26754</c:v>
                </c:pt>
                <c:pt idx="101">
                  <c:v>26845</c:v>
                </c:pt>
                <c:pt idx="102">
                  <c:v>26937</c:v>
                </c:pt>
                <c:pt idx="103">
                  <c:v>27029</c:v>
                </c:pt>
                <c:pt idx="104">
                  <c:v>27119</c:v>
                </c:pt>
                <c:pt idx="105">
                  <c:v>27210</c:v>
                </c:pt>
                <c:pt idx="106">
                  <c:v>27302</c:v>
                </c:pt>
                <c:pt idx="107">
                  <c:v>27394</c:v>
                </c:pt>
                <c:pt idx="108">
                  <c:v>27484</c:v>
                </c:pt>
                <c:pt idx="109">
                  <c:v>27575</c:v>
                </c:pt>
                <c:pt idx="110">
                  <c:v>27667</c:v>
                </c:pt>
                <c:pt idx="111">
                  <c:v>27759</c:v>
                </c:pt>
                <c:pt idx="112">
                  <c:v>27850</c:v>
                </c:pt>
                <c:pt idx="113">
                  <c:v>27941</c:v>
                </c:pt>
                <c:pt idx="114">
                  <c:v>28033</c:v>
                </c:pt>
                <c:pt idx="115">
                  <c:v>28125</c:v>
                </c:pt>
                <c:pt idx="116">
                  <c:v>28215</c:v>
                </c:pt>
                <c:pt idx="117">
                  <c:v>28306</c:v>
                </c:pt>
                <c:pt idx="118">
                  <c:v>28398</c:v>
                </c:pt>
                <c:pt idx="119">
                  <c:v>28490</c:v>
                </c:pt>
                <c:pt idx="120">
                  <c:v>28580</c:v>
                </c:pt>
                <c:pt idx="121">
                  <c:v>28671</c:v>
                </c:pt>
                <c:pt idx="122">
                  <c:v>28763</c:v>
                </c:pt>
                <c:pt idx="123">
                  <c:v>28855</c:v>
                </c:pt>
                <c:pt idx="124">
                  <c:v>28945</c:v>
                </c:pt>
                <c:pt idx="125">
                  <c:v>29036</c:v>
                </c:pt>
                <c:pt idx="126">
                  <c:v>29128</c:v>
                </c:pt>
                <c:pt idx="127">
                  <c:v>29220</c:v>
                </c:pt>
                <c:pt idx="128">
                  <c:v>29311</c:v>
                </c:pt>
                <c:pt idx="129">
                  <c:v>29402</c:v>
                </c:pt>
                <c:pt idx="130">
                  <c:v>29494</c:v>
                </c:pt>
                <c:pt idx="131">
                  <c:v>29586</c:v>
                </c:pt>
                <c:pt idx="132">
                  <c:v>29676</c:v>
                </c:pt>
                <c:pt idx="133">
                  <c:v>29767</c:v>
                </c:pt>
                <c:pt idx="134">
                  <c:v>29859</c:v>
                </c:pt>
                <c:pt idx="135">
                  <c:v>29951</c:v>
                </c:pt>
                <c:pt idx="136">
                  <c:v>30041</c:v>
                </c:pt>
                <c:pt idx="137">
                  <c:v>30132</c:v>
                </c:pt>
                <c:pt idx="138">
                  <c:v>30224</c:v>
                </c:pt>
                <c:pt idx="139">
                  <c:v>30316</c:v>
                </c:pt>
                <c:pt idx="140">
                  <c:v>30406</c:v>
                </c:pt>
                <c:pt idx="141">
                  <c:v>30497</c:v>
                </c:pt>
                <c:pt idx="142">
                  <c:v>30589</c:v>
                </c:pt>
                <c:pt idx="143">
                  <c:v>30681</c:v>
                </c:pt>
                <c:pt idx="144">
                  <c:v>30772</c:v>
                </c:pt>
                <c:pt idx="145">
                  <c:v>30863</c:v>
                </c:pt>
                <c:pt idx="146">
                  <c:v>30955</c:v>
                </c:pt>
                <c:pt idx="147">
                  <c:v>31047</c:v>
                </c:pt>
                <c:pt idx="148">
                  <c:v>31137</c:v>
                </c:pt>
                <c:pt idx="149">
                  <c:v>31228</c:v>
                </c:pt>
                <c:pt idx="150">
                  <c:v>31320</c:v>
                </c:pt>
                <c:pt idx="151">
                  <c:v>31412</c:v>
                </c:pt>
                <c:pt idx="152">
                  <c:v>31502</c:v>
                </c:pt>
                <c:pt idx="153">
                  <c:v>31593</c:v>
                </c:pt>
                <c:pt idx="154">
                  <c:v>31685</c:v>
                </c:pt>
                <c:pt idx="155">
                  <c:v>31777</c:v>
                </c:pt>
                <c:pt idx="156">
                  <c:v>31867</c:v>
                </c:pt>
                <c:pt idx="157">
                  <c:v>31958</c:v>
                </c:pt>
                <c:pt idx="158">
                  <c:v>32050</c:v>
                </c:pt>
                <c:pt idx="159">
                  <c:v>32142</c:v>
                </c:pt>
                <c:pt idx="160">
                  <c:v>32233</c:v>
                </c:pt>
                <c:pt idx="161">
                  <c:v>32324</c:v>
                </c:pt>
                <c:pt idx="162">
                  <c:v>32416</c:v>
                </c:pt>
                <c:pt idx="163">
                  <c:v>32508</c:v>
                </c:pt>
                <c:pt idx="164">
                  <c:v>32598</c:v>
                </c:pt>
                <c:pt idx="165">
                  <c:v>32689</c:v>
                </c:pt>
                <c:pt idx="166">
                  <c:v>32781</c:v>
                </c:pt>
                <c:pt idx="167">
                  <c:v>32873</c:v>
                </c:pt>
                <c:pt idx="168">
                  <c:v>32963</c:v>
                </c:pt>
                <c:pt idx="169">
                  <c:v>33054</c:v>
                </c:pt>
                <c:pt idx="170">
                  <c:v>33146</c:v>
                </c:pt>
                <c:pt idx="171">
                  <c:v>33238</c:v>
                </c:pt>
                <c:pt idx="172">
                  <c:v>33328</c:v>
                </c:pt>
                <c:pt idx="173">
                  <c:v>33419</c:v>
                </c:pt>
                <c:pt idx="174">
                  <c:v>33511</c:v>
                </c:pt>
                <c:pt idx="175">
                  <c:v>33603</c:v>
                </c:pt>
                <c:pt idx="176">
                  <c:v>33694</c:v>
                </c:pt>
                <c:pt idx="177">
                  <c:v>33785</c:v>
                </c:pt>
                <c:pt idx="178">
                  <c:v>33877</c:v>
                </c:pt>
                <c:pt idx="179">
                  <c:v>33969</c:v>
                </c:pt>
                <c:pt idx="180">
                  <c:v>34059</c:v>
                </c:pt>
                <c:pt idx="181">
                  <c:v>34150</c:v>
                </c:pt>
                <c:pt idx="182">
                  <c:v>34242</c:v>
                </c:pt>
                <c:pt idx="183">
                  <c:v>34334</c:v>
                </c:pt>
                <c:pt idx="184">
                  <c:v>34424</c:v>
                </c:pt>
                <c:pt idx="185">
                  <c:v>34515</c:v>
                </c:pt>
                <c:pt idx="186">
                  <c:v>34607</c:v>
                </c:pt>
                <c:pt idx="187">
                  <c:v>34699</c:v>
                </c:pt>
                <c:pt idx="188">
                  <c:v>34789</c:v>
                </c:pt>
                <c:pt idx="189">
                  <c:v>34880</c:v>
                </c:pt>
                <c:pt idx="190">
                  <c:v>34972</c:v>
                </c:pt>
                <c:pt idx="191">
                  <c:v>35064</c:v>
                </c:pt>
                <c:pt idx="192">
                  <c:v>35155</c:v>
                </c:pt>
                <c:pt idx="193">
                  <c:v>35246</c:v>
                </c:pt>
                <c:pt idx="194">
                  <c:v>35338</c:v>
                </c:pt>
                <c:pt idx="195">
                  <c:v>35430</c:v>
                </c:pt>
                <c:pt idx="196">
                  <c:v>35520</c:v>
                </c:pt>
                <c:pt idx="197">
                  <c:v>35611</c:v>
                </c:pt>
                <c:pt idx="198">
                  <c:v>35703</c:v>
                </c:pt>
                <c:pt idx="199">
                  <c:v>35795</c:v>
                </c:pt>
                <c:pt idx="200">
                  <c:v>35885</c:v>
                </c:pt>
                <c:pt idx="201">
                  <c:v>35976</c:v>
                </c:pt>
                <c:pt idx="202">
                  <c:v>36068</c:v>
                </c:pt>
                <c:pt idx="203">
                  <c:v>36160</c:v>
                </c:pt>
                <c:pt idx="204">
                  <c:v>36250</c:v>
                </c:pt>
                <c:pt idx="205">
                  <c:v>36341</c:v>
                </c:pt>
                <c:pt idx="206">
                  <c:v>36433</c:v>
                </c:pt>
                <c:pt idx="207">
                  <c:v>36525</c:v>
                </c:pt>
                <c:pt idx="208">
                  <c:v>36616</c:v>
                </c:pt>
                <c:pt idx="209">
                  <c:v>36707</c:v>
                </c:pt>
                <c:pt idx="210">
                  <c:v>36799</c:v>
                </c:pt>
                <c:pt idx="211">
                  <c:v>36891</c:v>
                </c:pt>
                <c:pt idx="212">
                  <c:v>36981</c:v>
                </c:pt>
                <c:pt idx="213">
                  <c:v>37072</c:v>
                </c:pt>
                <c:pt idx="214">
                  <c:v>37164</c:v>
                </c:pt>
                <c:pt idx="215">
                  <c:v>37256</c:v>
                </c:pt>
                <c:pt idx="216">
                  <c:v>37346</c:v>
                </c:pt>
                <c:pt idx="217">
                  <c:v>37437</c:v>
                </c:pt>
                <c:pt idx="218">
                  <c:v>37529</c:v>
                </c:pt>
                <c:pt idx="219">
                  <c:v>37621</c:v>
                </c:pt>
              </c:numCache>
            </c:numRef>
          </c:cat>
          <c:val>
            <c:numRef>
              <c:f>fig6a_data!$C$3:$C$222</c:f>
              <c:numCache>
                <c:formatCode>General</c:formatCode>
                <c:ptCount val="220"/>
                <c:pt idx="72">
                  <c:v>2.1693470622007109</c:v>
                </c:pt>
                <c:pt idx="73">
                  <c:v>2.7741152380784602</c:v>
                </c:pt>
                <c:pt idx="74">
                  <c:v>3.5312704795701984</c:v>
                </c:pt>
                <c:pt idx="75">
                  <c:v>3.9800495502366302</c:v>
                </c:pt>
                <c:pt idx="76">
                  <c:v>3.8449301492087997</c:v>
                </c:pt>
                <c:pt idx="77">
                  <c:v>3.1507137597222608</c:v>
                </c:pt>
                <c:pt idx="78">
                  <c:v>2.5173440516036001</c:v>
                </c:pt>
                <c:pt idx="79">
                  <c:v>2.1120392456789898</c:v>
                </c:pt>
                <c:pt idx="80">
                  <c:v>2.305513818430371</c:v>
                </c:pt>
                <c:pt idx="81">
                  <c:v>2.5500248603134001</c:v>
                </c:pt>
                <c:pt idx="82">
                  <c:v>2.2524873954218889</c:v>
                </c:pt>
                <c:pt idx="83">
                  <c:v>2.1884635886389208</c:v>
                </c:pt>
                <c:pt idx="84">
                  <c:v>1.6593872601859501</c:v>
                </c:pt>
                <c:pt idx="85">
                  <c:v>1.5073611615041698</c:v>
                </c:pt>
                <c:pt idx="86">
                  <c:v>1.77530770710981</c:v>
                </c:pt>
                <c:pt idx="87">
                  <c:v>1.4369287501927994</c:v>
                </c:pt>
                <c:pt idx="88">
                  <c:v>1.5642603917970899</c:v>
                </c:pt>
                <c:pt idx="89">
                  <c:v>1.4532511973200994</c:v>
                </c:pt>
                <c:pt idx="90">
                  <c:v>0.74377717950648525</c:v>
                </c:pt>
                <c:pt idx="91">
                  <c:v>0.94233632632582998</c:v>
                </c:pt>
                <c:pt idx="92">
                  <c:v>1.5668258936611599</c:v>
                </c:pt>
                <c:pt idx="93">
                  <c:v>2.0451372821833718</c:v>
                </c:pt>
                <c:pt idx="94">
                  <c:v>2.7233155735062802</c:v>
                </c:pt>
                <c:pt idx="95">
                  <c:v>2.5092321639213599</c:v>
                </c:pt>
                <c:pt idx="96">
                  <c:v>2.4985301068544099</c:v>
                </c:pt>
                <c:pt idx="97">
                  <c:v>1.7309194090339104</c:v>
                </c:pt>
                <c:pt idx="98">
                  <c:v>1.7166235905784799</c:v>
                </c:pt>
                <c:pt idx="99">
                  <c:v>2.122194951709981</c:v>
                </c:pt>
                <c:pt idx="100">
                  <c:v>2.005040674910529</c:v>
                </c:pt>
                <c:pt idx="101">
                  <c:v>2.8390666499222492</c:v>
                </c:pt>
                <c:pt idx="102">
                  <c:v>3.2724089747164591</c:v>
                </c:pt>
                <c:pt idx="103">
                  <c:v>2.9064196940028588</c:v>
                </c:pt>
                <c:pt idx="104">
                  <c:v>2.64076673004356</c:v>
                </c:pt>
                <c:pt idx="105">
                  <c:v>2.3999798928842293</c:v>
                </c:pt>
                <c:pt idx="106">
                  <c:v>2.8514578943077988</c:v>
                </c:pt>
                <c:pt idx="107">
                  <c:v>3.5795185483496201</c:v>
                </c:pt>
                <c:pt idx="108">
                  <c:v>3.11502458249588</c:v>
                </c:pt>
                <c:pt idx="109">
                  <c:v>1.7222335536157005</c:v>
                </c:pt>
                <c:pt idx="110">
                  <c:v>0.68124918730775319</c:v>
                </c:pt>
                <c:pt idx="111">
                  <c:v>4.8484744071499303E-2</c:v>
                </c:pt>
                <c:pt idx="112">
                  <c:v>-8.3058258711054739E-2</c:v>
                </c:pt>
                <c:pt idx="113">
                  <c:v>0.68845856415634599</c:v>
                </c:pt>
                <c:pt idx="114">
                  <c:v>0.9463519373697854</c:v>
                </c:pt>
                <c:pt idx="115">
                  <c:v>1.6177871548507003</c:v>
                </c:pt>
                <c:pt idx="116">
                  <c:v>2.81093612121435</c:v>
                </c:pt>
                <c:pt idx="117">
                  <c:v>3.7919584047309893</c:v>
                </c:pt>
                <c:pt idx="118">
                  <c:v>3.8867333428352508</c:v>
                </c:pt>
                <c:pt idx="119">
                  <c:v>3.6121968075189801</c:v>
                </c:pt>
                <c:pt idx="120">
                  <c:v>3.182312877542941</c:v>
                </c:pt>
                <c:pt idx="121">
                  <c:v>2.99933902769066</c:v>
                </c:pt>
                <c:pt idx="122">
                  <c:v>2.79060830501292</c:v>
                </c:pt>
                <c:pt idx="123">
                  <c:v>2.5145296294794091</c:v>
                </c:pt>
                <c:pt idx="124">
                  <c:v>2.1010756485100002</c:v>
                </c:pt>
                <c:pt idx="125">
                  <c:v>1.7213898833785004</c:v>
                </c:pt>
                <c:pt idx="126">
                  <c:v>1.3891979543966304</c:v>
                </c:pt>
                <c:pt idx="127">
                  <c:v>0.949757511104939</c:v>
                </c:pt>
                <c:pt idx="128">
                  <c:v>0.82773858292392599</c:v>
                </c:pt>
                <c:pt idx="129">
                  <c:v>0.48153529781448112</c:v>
                </c:pt>
                <c:pt idx="130">
                  <c:v>0.90103821149298802</c:v>
                </c:pt>
                <c:pt idx="131">
                  <c:v>1.8475828213076104</c:v>
                </c:pt>
                <c:pt idx="132">
                  <c:v>2.4073969137098397</c:v>
                </c:pt>
                <c:pt idx="133">
                  <c:v>2.215407368871031</c:v>
                </c:pt>
                <c:pt idx="134">
                  <c:v>1.6681028604744801</c:v>
                </c:pt>
                <c:pt idx="135">
                  <c:v>0.661439105805531</c:v>
                </c:pt>
                <c:pt idx="136">
                  <c:v>-0.14121236687151706</c:v>
                </c:pt>
                <c:pt idx="137">
                  <c:v>7.9684053462780319E-2</c:v>
                </c:pt>
                <c:pt idx="138">
                  <c:v>0.87107640573652101</c:v>
                </c:pt>
                <c:pt idx="139">
                  <c:v>1.5573863974022695</c:v>
                </c:pt>
                <c:pt idx="140">
                  <c:v>2.40940584770722</c:v>
                </c:pt>
                <c:pt idx="141">
                  <c:v>3.239797217916081</c:v>
                </c:pt>
                <c:pt idx="142">
                  <c:v>3.4706703461963109</c:v>
                </c:pt>
                <c:pt idx="143">
                  <c:v>3.7310323933711893</c:v>
                </c:pt>
                <c:pt idx="144">
                  <c:v>4.2277527211440002</c:v>
                </c:pt>
                <c:pt idx="145">
                  <c:v>3.9982576859342687</c:v>
                </c:pt>
                <c:pt idx="146">
                  <c:v>3.4960179889791889</c:v>
                </c:pt>
                <c:pt idx="147">
                  <c:v>3.075321413333389</c:v>
                </c:pt>
                <c:pt idx="148">
                  <c:v>2.7861456319209301</c:v>
                </c:pt>
                <c:pt idx="149">
                  <c:v>2.580539243280171</c:v>
                </c:pt>
                <c:pt idx="150">
                  <c:v>2.38609222745623</c:v>
                </c:pt>
                <c:pt idx="151">
                  <c:v>2.4182695466474509</c:v>
                </c:pt>
                <c:pt idx="152">
                  <c:v>1.7375501955308101</c:v>
                </c:pt>
                <c:pt idx="153">
                  <c:v>1.6295017362958699</c:v>
                </c:pt>
                <c:pt idx="154">
                  <c:v>1.9662910175488895</c:v>
                </c:pt>
                <c:pt idx="155">
                  <c:v>2.0883049486245215</c:v>
                </c:pt>
                <c:pt idx="156">
                  <c:v>2.592825798571849</c:v>
                </c:pt>
                <c:pt idx="157">
                  <c:v>2.6526260778554902</c:v>
                </c:pt>
                <c:pt idx="158">
                  <c:v>2.34044422635592</c:v>
                </c:pt>
                <c:pt idx="159">
                  <c:v>2.0388735205885893</c:v>
                </c:pt>
                <c:pt idx="160">
                  <c:v>1.50791224975161</c:v>
                </c:pt>
                <c:pt idx="161">
                  <c:v>1.61892316526614</c:v>
                </c:pt>
                <c:pt idx="162">
                  <c:v>1.9466554913330301</c:v>
                </c:pt>
                <c:pt idx="163">
                  <c:v>1.7559695162164799</c:v>
                </c:pt>
                <c:pt idx="164">
                  <c:v>1.9425130432831499</c:v>
                </c:pt>
                <c:pt idx="165">
                  <c:v>1.7766286059030101</c:v>
                </c:pt>
                <c:pt idx="166">
                  <c:v>1.2508784797395001</c:v>
                </c:pt>
                <c:pt idx="167">
                  <c:v>1.29465776522417</c:v>
                </c:pt>
                <c:pt idx="168">
                  <c:v>1.6267420669663508</c:v>
                </c:pt>
                <c:pt idx="169">
                  <c:v>2.0025923778979409</c:v>
                </c:pt>
                <c:pt idx="170">
                  <c:v>2.3322314318007487</c:v>
                </c:pt>
                <c:pt idx="171">
                  <c:v>2.4799602092848287</c:v>
                </c:pt>
                <c:pt idx="172">
                  <c:v>2.4291888961505901</c:v>
                </c:pt>
                <c:pt idx="173">
                  <c:v>1.8775171511959601</c:v>
                </c:pt>
                <c:pt idx="174">
                  <c:v>1.51955575570572</c:v>
                </c:pt>
                <c:pt idx="175">
                  <c:v>1.2186026754074095</c:v>
                </c:pt>
                <c:pt idx="176">
                  <c:v>0.95673520453986438</c:v>
                </c:pt>
                <c:pt idx="177">
                  <c:v>1.06660992537067</c:v>
                </c:pt>
                <c:pt idx="178">
                  <c:v>1.0880893061239001</c:v>
                </c:pt>
                <c:pt idx="179">
                  <c:v>1.5383149902145499</c:v>
                </c:pt>
                <c:pt idx="180">
                  <c:v>1.8692811920133798</c:v>
                </c:pt>
                <c:pt idx="181">
                  <c:v>1.9363972033129495</c:v>
                </c:pt>
                <c:pt idx="182">
                  <c:v>2.083664441843351</c:v>
                </c:pt>
                <c:pt idx="183">
                  <c:v>1.9652290814317599</c:v>
                </c:pt>
                <c:pt idx="184">
                  <c:v>1.57789116984192</c:v>
                </c:pt>
                <c:pt idx="185">
                  <c:v>1.5367694113396995</c:v>
                </c:pt>
                <c:pt idx="186">
                  <c:v>1.7416722150264399</c:v>
                </c:pt>
                <c:pt idx="187">
                  <c:v>1.6878498591872899</c:v>
                </c:pt>
                <c:pt idx="188">
                  <c:v>1.9250022388158599</c:v>
                </c:pt>
                <c:pt idx="189">
                  <c:v>1.8618841645161004</c:v>
                </c:pt>
                <c:pt idx="190">
                  <c:v>1.74703069771626</c:v>
                </c:pt>
                <c:pt idx="191">
                  <c:v>1.83493847623058</c:v>
                </c:pt>
                <c:pt idx="192">
                  <c:v>1.7806228654395704</c:v>
                </c:pt>
                <c:pt idx="193">
                  <c:v>1.7686266128723298</c:v>
                </c:pt>
                <c:pt idx="194">
                  <c:v>1.8182153678838904</c:v>
                </c:pt>
                <c:pt idx="195">
                  <c:v>1.68224321221354</c:v>
                </c:pt>
                <c:pt idx="196">
                  <c:v>1.7731893383875501</c:v>
                </c:pt>
                <c:pt idx="197">
                  <c:v>1.8172923766925599</c:v>
                </c:pt>
                <c:pt idx="198">
                  <c:v>1.4723125315127605</c:v>
                </c:pt>
                <c:pt idx="199">
                  <c:v>1.3202374460680304</c:v>
                </c:pt>
                <c:pt idx="200">
                  <c:v>0.78534382571326078</c:v>
                </c:pt>
                <c:pt idx="201">
                  <c:v>0.62776126480494998</c:v>
                </c:pt>
                <c:pt idx="202">
                  <c:v>0.86346292760489518</c:v>
                </c:pt>
                <c:pt idx="203">
                  <c:v>1.0097916357527694</c:v>
                </c:pt>
                <c:pt idx="204">
                  <c:v>1.3847869469101701</c:v>
                </c:pt>
                <c:pt idx="205">
                  <c:v>1.6287181956867605</c:v>
                </c:pt>
                <c:pt idx="206">
                  <c:v>1.6161175071642004</c:v>
                </c:pt>
                <c:pt idx="207">
                  <c:v>1.7243031941599101</c:v>
                </c:pt>
                <c:pt idx="208">
                  <c:v>1.9748096557367498</c:v>
                </c:pt>
                <c:pt idx="209">
                  <c:v>2.0515372922024118</c:v>
                </c:pt>
                <c:pt idx="210">
                  <c:v>1.9513809956475399</c:v>
                </c:pt>
                <c:pt idx="211">
                  <c:v>1.8528198475616899</c:v>
                </c:pt>
                <c:pt idx="212">
                  <c:v>1.82873491661691</c:v>
                </c:pt>
                <c:pt idx="213">
                  <c:v>1.7318446794744795</c:v>
                </c:pt>
                <c:pt idx="214">
                  <c:v>1.7640960795435405</c:v>
                </c:pt>
                <c:pt idx="215">
                  <c:v>1.0268106818515701</c:v>
                </c:pt>
                <c:pt idx="216">
                  <c:v>0.52028750497693055</c:v>
                </c:pt>
                <c:pt idx="217">
                  <c:v>0.48588587689439822</c:v>
                </c:pt>
                <c:pt idx="218">
                  <c:v>0.51705330088859902</c:v>
                </c:pt>
                <c:pt idx="219">
                  <c:v>1.4139601661505299</c:v>
                </c:pt>
              </c:numCache>
            </c:numRef>
          </c:val>
        </c:ser>
        <c:ser>
          <c:idx val="1"/>
          <c:order val="1"/>
          <c:tx>
            <c:strRef>
              <c:f>fig6a_data!$B$2</c:f>
              <c:strCache>
                <c:ptCount val="1"/>
                <c:pt idx="0">
                  <c:v>Data</c:v>
                </c:pt>
              </c:strCache>
            </c:strRef>
          </c:tx>
          <c:spPr>
            <a:ln w="19050">
              <a:solidFill>
                <a:schemeClr val="tx1"/>
              </a:solidFill>
              <a:prstDash val="solid"/>
            </a:ln>
          </c:spPr>
          <c:marker>
            <c:symbol val="none"/>
          </c:marker>
          <c:cat>
            <c:numRef>
              <c:f>fig6a_data!$A$3:$A$222</c:f>
              <c:numCache>
                <c:formatCode>m/d/yyyy</c:formatCode>
                <c:ptCount val="220"/>
                <c:pt idx="0">
                  <c:v>17623</c:v>
                </c:pt>
                <c:pt idx="1">
                  <c:v>17714</c:v>
                </c:pt>
                <c:pt idx="2">
                  <c:v>17806</c:v>
                </c:pt>
                <c:pt idx="3">
                  <c:v>17898</c:v>
                </c:pt>
                <c:pt idx="4">
                  <c:v>17988</c:v>
                </c:pt>
                <c:pt idx="5">
                  <c:v>18079</c:v>
                </c:pt>
                <c:pt idx="6">
                  <c:v>18171</c:v>
                </c:pt>
                <c:pt idx="7">
                  <c:v>18263</c:v>
                </c:pt>
                <c:pt idx="8">
                  <c:v>18353</c:v>
                </c:pt>
                <c:pt idx="9">
                  <c:v>18444</c:v>
                </c:pt>
                <c:pt idx="10">
                  <c:v>18536</c:v>
                </c:pt>
                <c:pt idx="11">
                  <c:v>18628</c:v>
                </c:pt>
                <c:pt idx="12">
                  <c:v>18718</c:v>
                </c:pt>
                <c:pt idx="13">
                  <c:v>18809</c:v>
                </c:pt>
                <c:pt idx="14">
                  <c:v>18901</c:v>
                </c:pt>
                <c:pt idx="15">
                  <c:v>18993</c:v>
                </c:pt>
                <c:pt idx="16">
                  <c:v>19084</c:v>
                </c:pt>
                <c:pt idx="17">
                  <c:v>19175</c:v>
                </c:pt>
                <c:pt idx="18">
                  <c:v>19267</c:v>
                </c:pt>
                <c:pt idx="19">
                  <c:v>19359</c:v>
                </c:pt>
                <c:pt idx="20">
                  <c:v>19449</c:v>
                </c:pt>
                <c:pt idx="21">
                  <c:v>19540</c:v>
                </c:pt>
                <c:pt idx="22">
                  <c:v>19632</c:v>
                </c:pt>
                <c:pt idx="23">
                  <c:v>19724</c:v>
                </c:pt>
                <c:pt idx="24">
                  <c:v>19814</c:v>
                </c:pt>
                <c:pt idx="25">
                  <c:v>19905</c:v>
                </c:pt>
                <c:pt idx="26">
                  <c:v>19997</c:v>
                </c:pt>
                <c:pt idx="27">
                  <c:v>20089</c:v>
                </c:pt>
                <c:pt idx="28">
                  <c:v>20179</c:v>
                </c:pt>
                <c:pt idx="29">
                  <c:v>20270</c:v>
                </c:pt>
                <c:pt idx="30">
                  <c:v>20362</c:v>
                </c:pt>
                <c:pt idx="31">
                  <c:v>20454</c:v>
                </c:pt>
                <c:pt idx="32">
                  <c:v>20545</c:v>
                </c:pt>
                <c:pt idx="33">
                  <c:v>20636</c:v>
                </c:pt>
                <c:pt idx="34">
                  <c:v>20728</c:v>
                </c:pt>
                <c:pt idx="35">
                  <c:v>20820</c:v>
                </c:pt>
                <c:pt idx="36">
                  <c:v>20910</c:v>
                </c:pt>
                <c:pt idx="37">
                  <c:v>21001</c:v>
                </c:pt>
                <c:pt idx="38">
                  <c:v>21093</c:v>
                </c:pt>
                <c:pt idx="39">
                  <c:v>21185</c:v>
                </c:pt>
                <c:pt idx="40">
                  <c:v>21275</c:v>
                </c:pt>
                <c:pt idx="41">
                  <c:v>21366</c:v>
                </c:pt>
                <c:pt idx="42">
                  <c:v>21458</c:v>
                </c:pt>
                <c:pt idx="43">
                  <c:v>21550</c:v>
                </c:pt>
                <c:pt idx="44">
                  <c:v>21640</c:v>
                </c:pt>
                <c:pt idx="45">
                  <c:v>21731</c:v>
                </c:pt>
                <c:pt idx="46">
                  <c:v>21823</c:v>
                </c:pt>
                <c:pt idx="47">
                  <c:v>21915</c:v>
                </c:pt>
                <c:pt idx="48">
                  <c:v>22006</c:v>
                </c:pt>
                <c:pt idx="49">
                  <c:v>22097</c:v>
                </c:pt>
                <c:pt idx="50">
                  <c:v>22189</c:v>
                </c:pt>
                <c:pt idx="51">
                  <c:v>22281</c:v>
                </c:pt>
                <c:pt idx="52">
                  <c:v>22371</c:v>
                </c:pt>
                <c:pt idx="53">
                  <c:v>22462</c:v>
                </c:pt>
                <c:pt idx="54">
                  <c:v>22554</c:v>
                </c:pt>
                <c:pt idx="55">
                  <c:v>22646</c:v>
                </c:pt>
                <c:pt idx="56">
                  <c:v>22736</c:v>
                </c:pt>
                <c:pt idx="57">
                  <c:v>22827</c:v>
                </c:pt>
                <c:pt idx="58">
                  <c:v>22919</c:v>
                </c:pt>
                <c:pt idx="59">
                  <c:v>23011</c:v>
                </c:pt>
                <c:pt idx="60">
                  <c:v>23101</c:v>
                </c:pt>
                <c:pt idx="61">
                  <c:v>23192</c:v>
                </c:pt>
                <c:pt idx="62">
                  <c:v>23284</c:v>
                </c:pt>
                <c:pt idx="63">
                  <c:v>23376</c:v>
                </c:pt>
                <c:pt idx="64">
                  <c:v>23467</c:v>
                </c:pt>
                <c:pt idx="65">
                  <c:v>23558</c:v>
                </c:pt>
                <c:pt idx="66">
                  <c:v>23650</c:v>
                </c:pt>
                <c:pt idx="67">
                  <c:v>23742</c:v>
                </c:pt>
                <c:pt idx="68">
                  <c:v>23832</c:v>
                </c:pt>
                <c:pt idx="69">
                  <c:v>23923</c:v>
                </c:pt>
                <c:pt idx="70">
                  <c:v>24015</c:v>
                </c:pt>
                <c:pt idx="71">
                  <c:v>24107</c:v>
                </c:pt>
                <c:pt idx="72">
                  <c:v>24197</c:v>
                </c:pt>
                <c:pt idx="73">
                  <c:v>24288</c:v>
                </c:pt>
                <c:pt idx="74">
                  <c:v>24380</c:v>
                </c:pt>
                <c:pt idx="75">
                  <c:v>24472</c:v>
                </c:pt>
                <c:pt idx="76">
                  <c:v>24562</c:v>
                </c:pt>
                <c:pt idx="77">
                  <c:v>24653</c:v>
                </c:pt>
                <c:pt idx="78">
                  <c:v>24745</c:v>
                </c:pt>
                <c:pt idx="79">
                  <c:v>24837</c:v>
                </c:pt>
                <c:pt idx="80">
                  <c:v>24928</c:v>
                </c:pt>
                <c:pt idx="81">
                  <c:v>25019</c:v>
                </c:pt>
                <c:pt idx="82">
                  <c:v>25111</c:v>
                </c:pt>
                <c:pt idx="83">
                  <c:v>25203</c:v>
                </c:pt>
                <c:pt idx="84">
                  <c:v>25293</c:v>
                </c:pt>
                <c:pt idx="85">
                  <c:v>25384</c:v>
                </c:pt>
                <c:pt idx="86">
                  <c:v>25476</c:v>
                </c:pt>
                <c:pt idx="87">
                  <c:v>25568</c:v>
                </c:pt>
                <c:pt idx="88">
                  <c:v>25658</c:v>
                </c:pt>
                <c:pt idx="89">
                  <c:v>25749</c:v>
                </c:pt>
                <c:pt idx="90">
                  <c:v>25841</c:v>
                </c:pt>
                <c:pt idx="91">
                  <c:v>25933</c:v>
                </c:pt>
                <c:pt idx="92">
                  <c:v>26023</c:v>
                </c:pt>
                <c:pt idx="93">
                  <c:v>26114</c:v>
                </c:pt>
                <c:pt idx="94">
                  <c:v>26206</c:v>
                </c:pt>
                <c:pt idx="95">
                  <c:v>26298</c:v>
                </c:pt>
                <c:pt idx="96">
                  <c:v>26389</c:v>
                </c:pt>
                <c:pt idx="97">
                  <c:v>26480</c:v>
                </c:pt>
                <c:pt idx="98">
                  <c:v>26572</c:v>
                </c:pt>
                <c:pt idx="99">
                  <c:v>26664</c:v>
                </c:pt>
                <c:pt idx="100">
                  <c:v>26754</c:v>
                </c:pt>
                <c:pt idx="101">
                  <c:v>26845</c:v>
                </c:pt>
                <c:pt idx="102">
                  <c:v>26937</c:v>
                </c:pt>
                <c:pt idx="103">
                  <c:v>27029</c:v>
                </c:pt>
                <c:pt idx="104">
                  <c:v>27119</c:v>
                </c:pt>
                <c:pt idx="105">
                  <c:v>27210</c:v>
                </c:pt>
                <c:pt idx="106">
                  <c:v>27302</c:v>
                </c:pt>
                <c:pt idx="107">
                  <c:v>27394</c:v>
                </c:pt>
                <c:pt idx="108">
                  <c:v>27484</c:v>
                </c:pt>
                <c:pt idx="109">
                  <c:v>27575</c:v>
                </c:pt>
                <c:pt idx="110">
                  <c:v>27667</c:v>
                </c:pt>
                <c:pt idx="111">
                  <c:v>27759</c:v>
                </c:pt>
                <c:pt idx="112">
                  <c:v>27850</c:v>
                </c:pt>
                <c:pt idx="113">
                  <c:v>27941</c:v>
                </c:pt>
                <c:pt idx="114">
                  <c:v>28033</c:v>
                </c:pt>
                <c:pt idx="115">
                  <c:v>28125</c:v>
                </c:pt>
                <c:pt idx="116">
                  <c:v>28215</c:v>
                </c:pt>
                <c:pt idx="117">
                  <c:v>28306</c:v>
                </c:pt>
                <c:pt idx="118">
                  <c:v>28398</c:v>
                </c:pt>
                <c:pt idx="119">
                  <c:v>28490</c:v>
                </c:pt>
                <c:pt idx="120">
                  <c:v>28580</c:v>
                </c:pt>
                <c:pt idx="121">
                  <c:v>28671</c:v>
                </c:pt>
                <c:pt idx="122">
                  <c:v>28763</c:v>
                </c:pt>
                <c:pt idx="123">
                  <c:v>28855</c:v>
                </c:pt>
                <c:pt idx="124">
                  <c:v>28945</c:v>
                </c:pt>
                <c:pt idx="125">
                  <c:v>29036</c:v>
                </c:pt>
                <c:pt idx="126">
                  <c:v>29128</c:v>
                </c:pt>
                <c:pt idx="127">
                  <c:v>29220</c:v>
                </c:pt>
                <c:pt idx="128">
                  <c:v>29311</c:v>
                </c:pt>
                <c:pt idx="129">
                  <c:v>29402</c:v>
                </c:pt>
                <c:pt idx="130">
                  <c:v>29494</c:v>
                </c:pt>
                <c:pt idx="131">
                  <c:v>29586</c:v>
                </c:pt>
                <c:pt idx="132">
                  <c:v>29676</c:v>
                </c:pt>
                <c:pt idx="133">
                  <c:v>29767</c:v>
                </c:pt>
                <c:pt idx="134">
                  <c:v>29859</c:v>
                </c:pt>
                <c:pt idx="135">
                  <c:v>29951</c:v>
                </c:pt>
                <c:pt idx="136">
                  <c:v>30041</c:v>
                </c:pt>
                <c:pt idx="137">
                  <c:v>30132</c:v>
                </c:pt>
                <c:pt idx="138">
                  <c:v>30224</c:v>
                </c:pt>
                <c:pt idx="139">
                  <c:v>30316</c:v>
                </c:pt>
                <c:pt idx="140">
                  <c:v>30406</c:v>
                </c:pt>
                <c:pt idx="141">
                  <c:v>30497</c:v>
                </c:pt>
                <c:pt idx="142">
                  <c:v>30589</c:v>
                </c:pt>
                <c:pt idx="143">
                  <c:v>30681</c:v>
                </c:pt>
                <c:pt idx="144">
                  <c:v>30772</c:v>
                </c:pt>
                <c:pt idx="145">
                  <c:v>30863</c:v>
                </c:pt>
                <c:pt idx="146">
                  <c:v>30955</c:v>
                </c:pt>
                <c:pt idx="147">
                  <c:v>31047</c:v>
                </c:pt>
                <c:pt idx="148">
                  <c:v>31137</c:v>
                </c:pt>
                <c:pt idx="149">
                  <c:v>31228</c:v>
                </c:pt>
                <c:pt idx="150">
                  <c:v>31320</c:v>
                </c:pt>
                <c:pt idx="151">
                  <c:v>31412</c:v>
                </c:pt>
                <c:pt idx="152">
                  <c:v>31502</c:v>
                </c:pt>
                <c:pt idx="153">
                  <c:v>31593</c:v>
                </c:pt>
                <c:pt idx="154">
                  <c:v>31685</c:v>
                </c:pt>
                <c:pt idx="155">
                  <c:v>31777</c:v>
                </c:pt>
                <c:pt idx="156">
                  <c:v>31867</c:v>
                </c:pt>
                <c:pt idx="157">
                  <c:v>31958</c:v>
                </c:pt>
                <c:pt idx="158">
                  <c:v>32050</c:v>
                </c:pt>
                <c:pt idx="159">
                  <c:v>32142</c:v>
                </c:pt>
                <c:pt idx="160">
                  <c:v>32233</c:v>
                </c:pt>
                <c:pt idx="161">
                  <c:v>32324</c:v>
                </c:pt>
                <c:pt idx="162">
                  <c:v>32416</c:v>
                </c:pt>
                <c:pt idx="163">
                  <c:v>32508</c:v>
                </c:pt>
                <c:pt idx="164">
                  <c:v>32598</c:v>
                </c:pt>
                <c:pt idx="165">
                  <c:v>32689</c:v>
                </c:pt>
                <c:pt idx="166">
                  <c:v>32781</c:v>
                </c:pt>
                <c:pt idx="167">
                  <c:v>32873</c:v>
                </c:pt>
                <c:pt idx="168">
                  <c:v>32963</c:v>
                </c:pt>
                <c:pt idx="169">
                  <c:v>33054</c:v>
                </c:pt>
                <c:pt idx="170">
                  <c:v>33146</c:v>
                </c:pt>
                <c:pt idx="171">
                  <c:v>33238</c:v>
                </c:pt>
                <c:pt idx="172">
                  <c:v>33328</c:v>
                </c:pt>
                <c:pt idx="173">
                  <c:v>33419</c:v>
                </c:pt>
                <c:pt idx="174">
                  <c:v>33511</c:v>
                </c:pt>
                <c:pt idx="175">
                  <c:v>33603</c:v>
                </c:pt>
                <c:pt idx="176">
                  <c:v>33694</c:v>
                </c:pt>
                <c:pt idx="177">
                  <c:v>33785</c:v>
                </c:pt>
                <c:pt idx="178">
                  <c:v>33877</c:v>
                </c:pt>
                <c:pt idx="179">
                  <c:v>33969</c:v>
                </c:pt>
                <c:pt idx="180">
                  <c:v>34059</c:v>
                </c:pt>
                <c:pt idx="181">
                  <c:v>34150</c:v>
                </c:pt>
                <c:pt idx="182">
                  <c:v>34242</c:v>
                </c:pt>
                <c:pt idx="183">
                  <c:v>34334</c:v>
                </c:pt>
                <c:pt idx="184">
                  <c:v>34424</c:v>
                </c:pt>
                <c:pt idx="185">
                  <c:v>34515</c:v>
                </c:pt>
                <c:pt idx="186">
                  <c:v>34607</c:v>
                </c:pt>
                <c:pt idx="187">
                  <c:v>34699</c:v>
                </c:pt>
                <c:pt idx="188">
                  <c:v>34789</c:v>
                </c:pt>
                <c:pt idx="189">
                  <c:v>34880</c:v>
                </c:pt>
                <c:pt idx="190">
                  <c:v>34972</c:v>
                </c:pt>
                <c:pt idx="191">
                  <c:v>35064</c:v>
                </c:pt>
                <c:pt idx="192">
                  <c:v>35155</c:v>
                </c:pt>
                <c:pt idx="193">
                  <c:v>35246</c:v>
                </c:pt>
                <c:pt idx="194">
                  <c:v>35338</c:v>
                </c:pt>
                <c:pt idx="195">
                  <c:v>35430</c:v>
                </c:pt>
                <c:pt idx="196">
                  <c:v>35520</c:v>
                </c:pt>
                <c:pt idx="197">
                  <c:v>35611</c:v>
                </c:pt>
                <c:pt idx="198">
                  <c:v>35703</c:v>
                </c:pt>
                <c:pt idx="199">
                  <c:v>35795</c:v>
                </c:pt>
                <c:pt idx="200">
                  <c:v>35885</c:v>
                </c:pt>
                <c:pt idx="201">
                  <c:v>35976</c:v>
                </c:pt>
                <c:pt idx="202">
                  <c:v>36068</c:v>
                </c:pt>
                <c:pt idx="203">
                  <c:v>36160</c:v>
                </c:pt>
                <c:pt idx="204">
                  <c:v>36250</c:v>
                </c:pt>
                <c:pt idx="205">
                  <c:v>36341</c:v>
                </c:pt>
                <c:pt idx="206">
                  <c:v>36433</c:v>
                </c:pt>
                <c:pt idx="207">
                  <c:v>36525</c:v>
                </c:pt>
                <c:pt idx="208">
                  <c:v>36616</c:v>
                </c:pt>
                <c:pt idx="209">
                  <c:v>36707</c:v>
                </c:pt>
                <c:pt idx="210">
                  <c:v>36799</c:v>
                </c:pt>
                <c:pt idx="211">
                  <c:v>36891</c:v>
                </c:pt>
                <c:pt idx="212">
                  <c:v>36981</c:v>
                </c:pt>
                <c:pt idx="213">
                  <c:v>37072</c:v>
                </c:pt>
                <c:pt idx="214">
                  <c:v>37164</c:v>
                </c:pt>
                <c:pt idx="215">
                  <c:v>37256</c:v>
                </c:pt>
                <c:pt idx="216">
                  <c:v>37346</c:v>
                </c:pt>
                <c:pt idx="217">
                  <c:v>37437</c:v>
                </c:pt>
                <c:pt idx="218">
                  <c:v>37529</c:v>
                </c:pt>
                <c:pt idx="219">
                  <c:v>37621</c:v>
                </c:pt>
              </c:numCache>
            </c:numRef>
          </c:cat>
          <c:val>
            <c:numRef>
              <c:f>fig6a_data!$B$3:$B$222</c:f>
              <c:numCache>
                <c:formatCode>General</c:formatCode>
                <c:ptCount val="220"/>
                <c:pt idx="72">
                  <c:v>2.129613075</c:v>
                </c:pt>
                <c:pt idx="73">
                  <c:v>2.60620054375</c:v>
                </c:pt>
                <c:pt idx="74">
                  <c:v>3.1416629159999991</c:v>
                </c:pt>
                <c:pt idx="75">
                  <c:v>3.3559370307499998</c:v>
                </c:pt>
                <c:pt idx="76">
                  <c:v>3.2403063372500012</c:v>
                </c:pt>
                <c:pt idx="77">
                  <c:v>2.9358495074999995</c:v>
                </c:pt>
                <c:pt idx="78">
                  <c:v>2.8918934252499988</c:v>
                </c:pt>
                <c:pt idx="79">
                  <c:v>3.11408116575</c:v>
                </c:pt>
                <c:pt idx="80">
                  <c:v>3.7670424692499997</c:v>
                </c:pt>
                <c:pt idx="81">
                  <c:v>4.2501416732499981</c:v>
                </c:pt>
                <c:pt idx="82">
                  <c:v>4.2531610020000024</c:v>
                </c:pt>
                <c:pt idx="83">
                  <c:v>4.5563181579999981</c:v>
                </c:pt>
                <c:pt idx="84">
                  <c:v>4.3992646202500003</c:v>
                </c:pt>
                <c:pt idx="85">
                  <c:v>4.6333987074999996</c:v>
                </c:pt>
                <c:pt idx="86">
                  <c:v>5.1505449352499975</c:v>
                </c:pt>
                <c:pt idx="87">
                  <c:v>5.0457806087499986</c:v>
                </c:pt>
                <c:pt idx="88">
                  <c:v>5.4480054950000021</c:v>
                </c:pt>
                <c:pt idx="89">
                  <c:v>5.5225379064999958</c:v>
                </c:pt>
                <c:pt idx="90">
                  <c:v>4.8673628832500002</c:v>
                </c:pt>
                <c:pt idx="91">
                  <c:v>4.8778321510000007</c:v>
                </c:pt>
                <c:pt idx="92">
                  <c:v>4.9899297115000021</c:v>
                </c:pt>
                <c:pt idx="93">
                  <c:v>4.9115885817499985</c:v>
                </c:pt>
                <c:pt idx="94">
                  <c:v>5.1277869574999961</c:v>
                </c:pt>
                <c:pt idx="95">
                  <c:v>4.6509249459999964</c:v>
                </c:pt>
                <c:pt idx="96">
                  <c:v>4.6413931722499999</c:v>
                </c:pt>
                <c:pt idx="97">
                  <c:v>3.912708220749999</c:v>
                </c:pt>
                <c:pt idx="98">
                  <c:v>3.8708329172499991</c:v>
                </c:pt>
                <c:pt idx="99">
                  <c:v>4.2245998717499962</c:v>
                </c:pt>
                <c:pt idx="100">
                  <c:v>4.072523618</c:v>
                </c:pt>
                <c:pt idx="101">
                  <c:v>5.1089237127499985</c:v>
                </c:pt>
                <c:pt idx="102">
                  <c:v>6.0268901112499975</c:v>
                </c:pt>
                <c:pt idx="103">
                  <c:v>6.5521101687499961</c:v>
                </c:pt>
                <c:pt idx="104">
                  <c:v>7.2393142390000005</c:v>
                </c:pt>
                <c:pt idx="105">
                  <c:v>7.7920210847500027</c:v>
                </c:pt>
                <c:pt idx="106">
                  <c:v>8.9194084392500006</c:v>
                </c:pt>
                <c:pt idx="107">
                  <c:v>10.220916864499999</c:v>
                </c:pt>
                <c:pt idx="108">
                  <c:v>10.497104722</c:v>
                </c:pt>
                <c:pt idx="109">
                  <c:v>9.698969579249999</c:v>
                </c:pt>
                <c:pt idx="110">
                  <c:v>8.4963436475000016</c:v>
                </c:pt>
                <c:pt idx="111">
                  <c:v>7.2086218904999999</c:v>
                </c:pt>
                <c:pt idx="112">
                  <c:v>5.989427324250002</c:v>
                </c:pt>
                <c:pt idx="113">
                  <c:v>5.6465622072500006</c:v>
                </c:pt>
                <c:pt idx="114">
                  <c:v>5.2048819977499976</c:v>
                </c:pt>
                <c:pt idx="115">
                  <c:v>5.2090783860000016</c:v>
                </c:pt>
                <c:pt idx="116">
                  <c:v>5.8033764740000002</c:v>
                </c:pt>
                <c:pt idx="117">
                  <c:v>6.3770577882499975</c:v>
                </c:pt>
                <c:pt idx="118">
                  <c:v>6.4053223442500027</c:v>
                </c:pt>
                <c:pt idx="119">
                  <c:v>6.3519097782500005</c:v>
                </c:pt>
                <c:pt idx="120">
                  <c:v>6.3595629975000003</c:v>
                </c:pt>
                <c:pt idx="121">
                  <c:v>6.6981496915000003</c:v>
                </c:pt>
                <c:pt idx="122">
                  <c:v>7.059199231</c:v>
                </c:pt>
                <c:pt idx="123">
                  <c:v>7.3892489825000043</c:v>
                </c:pt>
                <c:pt idx="124">
                  <c:v>7.6557824887500008</c:v>
                </c:pt>
                <c:pt idx="125">
                  <c:v>7.9361569615000001</c:v>
                </c:pt>
                <c:pt idx="126">
                  <c:v>8.2012989767499995</c:v>
                </c:pt>
                <c:pt idx="127">
                  <c:v>8.2076313190000008</c:v>
                </c:pt>
                <c:pt idx="128">
                  <c:v>8.520743255750002</c:v>
                </c:pt>
                <c:pt idx="129">
                  <c:v>8.5413794784999979</c:v>
                </c:pt>
                <c:pt idx="130">
                  <c:v>8.7489536699999952</c:v>
                </c:pt>
                <c:pt idx="131">
                  <c:v>9.3909923335000034</c:v>
                </c:pt>
                <c:pt idx="132">
                  <c:v>9.6576908870000029</c:v>
                </c:pt>
                <c:pt idx="133">
                  <c:v>9.1581169320000004</c:v>
                </c:pt>
                <c:pt idx="134">
                  <c:v>8.8453675892500012</c:v>
                </c:pt>
                <c:pt idx="135">
                  <c:v>8.0118117062499969</c:v>
                </c:pt>
                <c:pt idx="136">
                  <c:v>6.9002761494999998</c:v>
                </c:pt>
                <c:pt idx="137">
                  <c:v>6.4102198210000001</c:v>
                </c:pt>
                <c:pt idx="138">
                  <c:v>5.8568591959999994</c:v>
                </c:pt>
                <c:pt idx="139">
                  <c:v>5.0811096302500003</c:v>
                </c:pt>
                <c:pt idx="140">
                  <c:v>4.4810889874999997</c:v>
                </c:pt>
                <c:pt idx="141">
                  <c:v>4.0963541937499999</c:v>
                </c:pt>
                <c:pt idx="142">
                  <c:v>3.5628975475000009</c:v>
                </c:pt>
                <c:pt idx="143">
                  <c:v>3.3737436862499997</c:v>
                </c:pt>
                <c:pt idx="144">
                  <c:v>3.7703279362500002</c:v>
                </c:pt>
                <c:pt idx="145">
                  <c:v>3.697977308750001</c:v>
                </c:pt>
                <c:pt idx="146">
                  <c:v>3.6565899524999996</c:v>
                </c:pt>
                <c:pt idx="147">
                  <c:v>3.50755000925</c:v>
                </c:pt>
                <c:pt idx="148">
                  <c:v>3.3638503332499994</c:v>
                </c:pt>
                <c:pt idx="149">
                  <c:v>3.2020873815000002</c:v>
                </c:pt>
                <c:pt idx="150">
                  <c:v>2.9324392327499997</c:v>
                </c:pt>
                <c:pt idx="151">
                  <c:v>2.9447788392499992</c:v>
                </c:pt>
                <c:pt idx="152">
                  <c:v>2.27239418</c:v>
                </c:pt>
                <c:pt idx="153">
                  <c:v>2.0884725820000001</c:v>
                </c:pt>
                <c:pt idx="154">
                  <c:v>2.1889449752500001</c:v>
                </c:pt>
                <c:pt idx="155">
                  <c:v>2.1974231690000003</c:v>
                </c:pt>
                <c:pt idx="156">
                  <c:v>2.7013497430000006</c:v>
                </c:pt>
                <c:pt idx="157">
                  <c:v>2.92703823025</c:v>
                </c:pt>
                <c:pt idx="158">
                  <c:v>3.0260284187499997</c:v>
                </c:pt>
                <c:pt idx="159">
                  <c:v>3.1196306577500001</c:v>
                </c:pt>
                <c:pt idx="160">
                  <c:v>2.9028495987499991</c:v>
                </c:pt>
                <c:pt idx="161">
                  <c:v>3.2079051265</c:v>
                </c:pt>
                <c:pt idx="162">
                  <c:v>3.6482350590000001</c:v>
                </c:pt>
                <c:pt idx="163">
                  <c:v>3.6182373717500007</c:v>
                </c:pt>
                <c:pt idx="164">
                  <c:v>3.9870535570000007</c:v>
                </c:pt>
                <c:pt idx="165">
                  <c:v>3.9658781119999986</c:v>
                </c:pt>
                <c:pt idx="166">
                  <c:v>3.5210062690000004</c:v>
                </c:pt>
                <c:pt idx="167">
                  <c:v>3.4871314642500013</c:v>
                </c:pt>
                <c:pt idx="168">
                  <c:v>3.5633564250000003</c:v>
                </c:pt>
                <c:pt idx="169">
                  <c:v>3.7252591989999999</c:v>
                </c:pt>
                <c:pt idx="170">
                  <c:v>3.9579878745000001</c:v>
                </c:pt>
                <c:pt idx="171">
                  <c:v>4.0878022009999979</c:v>
                </c:pt>
                <c:pt idx="172">
                  <c:v>4.1313509559999995</c:v>
                </c:pt>
                <c:pt idx="173">
                  <c:v>3.68880743825</c:v>
                </c:pt>
                <c:pt idx="174">
                  <c:v>3.3825682367499992</c:v>
                </c:pt>
                <c:pt idx="175">
                  <c:v>3.0457726119999999</c:v>
                </c:pt>
                <c:pt idx="176">
                  <c:v>2.6521210752500002</c:v>
                </c:pt>
                <c:pt idx="177">
                  <c:v>2.50831817675</c:v>
                </c:pt>
                <c:pt idx="178">
                  <c:v>2.1894834005000003</c:v>
                </c:pt>
                <c:pt idx="179">
                  <c:v>2.281692166</c:v>
                </c:pt>
                <c:pt idx="180">
                  <c:v>2.3460087702499997</c:v>
                </c:pt>
                <c:pt idx="181">
                  <c:v>2.323391828000001</c:v>
                </c:pt>
                <c:pt idx="182">
                  <c:v>2.4453932015000008</c:v>
                </c:pt>
                <c:pt idx="183">
                  <c:v>2.383873849</c:v>
                </c:pt>
                <c:pt idx="184">
                  <c:v>2.0720745580000002</c:v>
                </c:pt>
                <c:pt idx="185">
                  <c:v>1.9858209937499995</c:v>
                </c:pt>
                <c:pt idx="186">
                  <c:v>2.1318606322499991</c:v>
                </c:pt>
                <c:pt idx="187">
                  <c:v>2.0341949882500008</c:v>
                </c:pt>
                <c:pt idx="188">
                  <c:v>2.2519033497500001</c:v>
                </c:pt>
                <c:pt idx="189">
                  <c:v>2.2172849392499998</c:v>
                </c:pt>
                <c:pt idx="190">
                  <c:v>2.0751534747499991</c:v>
                </c:pt>
                <c:pt idx="191">
                  <c:v>2.0989662417500008</c:v>
                </c:pt>
                <c:pt idx="192">
                  <c:v>1.9761983029999997</c:v>
                </c:pt>
                <c:pt idx="193">
                  <c:v>1.9038554854999996</c:v>
                </c:pt>
                <c:pt idx="194">
                  <c:v>1.9342378232500006</c:v>
                </c:pt>
                <c:pt idx="195">
                  <c:v>1.8473542917499997</c:v>
                </c:pt>
                <c:pt idx="196">
                  <c:v>1.9517139815000002</c:v>
                </c:pt>
                <c:pt idx="197">
                  <c:v>2.0629312920000009</c:v>
                </c:pt>
                <c:pt idx="198">
                  <c:v>1.8730563552499995</c:v>
                </c:pt>
                <c:pt idx="199">
                  <c:v>1.8265303012499998</c:v>
                </c:pt>
                <c:pt idx="200">
                  <c:v>1.3796025199999999</c:v>
                </c:pt>
                <c:pt idx="201">
                  <c:v>1.1677539454999999</c:v>
                </c:pt>
                <c:pt idx="202">
                  <c:v>1.2243342784999995</c:v>
                </c:pt>
                <c:pt idx="203">
                  <c:v>1.1322248579999996</c:v>
                </c:pt>
                <c:pt idx="204">
                  <c:v>1.3118587247500004</c:v>
                </c:pt>
                <c:pt idx="205">
                  <c:v>1.4455575132500003</c:v>
                </c:pt>
                <c:pt idx="206">
                  <c:v>1.40143202975</c:v>
                </c:pt>
                <c:pt idx="207">
                  <c:v>1.55077486075</c:v>
                </c:pt>
                <c:pt idx="208">
                  <c:v>1.8620988180000002</c:v>
                </c:pt>
                <c:pt idx="209">
                  <c:v>2.0568127827499998</c:v>
                </c:pt>
                <c:pt idx="210">
                  <c:v>2.1579871697500002</c:v>
                </c:pt>
                <c:pt idx="211">
                  <c:v>2.2569106144999997</c:v>
                </c:pt>
                <c:pt idx="212">
                  <c:v>2.4058271537499998</c:v>
                </c:pt>
                <c:pt idx="213">
                  <c:v>2.43885170175</c:v>
                </c:pt>
                <c:pt idx="214">
                  <c:v>2.5756214197499991</c:v>
                </c:pt>
                <c:pt idx="215">
                  <c:v>1.9314674877499998</c:v>
                </c:pt>
                <c:pt idx="216">
                  <c:v>1.3537498277499993</c:v>
                </c:pt>
                <c:pt idx="217">
                  <c:v>1.0491404277499998</c:v>
                </c:pt>
                <c:pt idx="218">
                  <c:v>0.75947437725000011</c:v>
                </c:pt>
                <c:pt idx="219">
                  <c:v>1.3301678287500005</c:v>
                </c:pt>
              </c:numCache>
            </c:numRef>
          </c:val>
        </c:ser>
        <c:marker val="1"/>
        <c:axId val="63728640"/>
        <c:axId val="63738624"/>
      </c:lineChart>
      <c:lineChart>
        <c:grouping val="standard"/>
        <c:ser>
          <c:idx val="2"/>
          <c:order val="2"/>
          <c:tx>
            <c:v>_FRBDummySeriesRight</c:v>
          </c:tx>
          <c:spPr>
            <a:ln>
              <a:noFill/>
            </a:ln>
          </c:spPr>
          <c:marker>
            <c:symbol val="none"/>
          </c:marker>
          <c:cat>
            <c:numLit>
              <c:formatCode>General</c:formatCode>
              <c:ptCount val="1"/>
              <c:pt idx="0">
                <c:v>1</c:v>
              </c:pt>
            </c:numLit>
          </c:cat>
          <c:val>
            <c:numLit>
              <c:formatCode>General</c:formatCode>
              <c:ptCount val="1"/>
              <c:pt idx="0">
                <c:v>#N/A</c:v>
              </c:pt>
            </c:numLit>
          </c:val>
        </c:ser>
        <c:marker val="1"/>
        <c:axId val="63741952"/>
        <c:axId val="63740160"/>
      </c:lineChart>
      <c:dateAx>
        <c:axId val="63728640"/>
        <c:scaling>
          <c:orientation val="minMax"/>
          <c:max val="38717"/>
          <c:min val="23802"/>
        </c:scaling>
        <c:axPos val="b"/>
        <c:numFmt formatCode="yyyy" sourceLinked="0"/>
        <c:majorTickMark val="in"/>
        <c:tickLblPos val="low"/>
        <c:spPr>
          <a:ln w="22225">
            <a:solidFill>
              <a:schemeClr val="tx1"/>
            </a:solidFill>
          </a:ln>
        </c:spPr>
        <c:txPr>
          <a:bodyPr/>
          <a:lstStyle/>
          <a:p>
            <a:pPr>
              <a:defRPr sz="1600" b="0" i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en-US"/>
          </a:p>
        </c:txPr>
        <c:crossAx val="63738624"/>
        <c:crosses val="min"/>
        <c:auto val="1"/>
        <c:lblOffset val="0"/>
        <c:majorUnit val="60"/>
        <c:majorTimeUnit val="months"/>
        <c:minorUnit val="60"/>
        <c:minorTimeUnit val="months"/>
      </c:dateAx>
      <c:valAx>
        <c:axId val="63738624"/>
        <c:scaling>
          <c:orientation val="minMax"/>
          <c:max val="12"/>
          <c:min val="-2"/>
        </c:scaling>
        <c:axPos val="l"/>
        <c:numFmt formatCode="General" sourceLinked="1"/>
        <c:majorTickMark val="in"/>
        <c:tickLblPos val="nextTo"/>
        <c:spPr>
          <a:ln w="22225">
            <a:solidFill>
              <a:prstClr val="black"/>
            </a:solidFill>
          </a:ln>
        </c:spPr>
        <c:txPr>
          <a:bodyPr/>
          <a:lstStyle/>
          <a:p>
            <a:pPr>
              <a:defRPr sz="1600" b="0" i="0">
                <a:solidFill>
                  <a:srgbClr val="000000"/>
                </a:solidFill>
                <a:latin typeface="Times New Roman" pitchFamily="18" charset="0"/>
                <a:ea typeface="Arial"/>
                <a:cs typeface="Times New Roman" pitchFamily="18" charset="0"/>
              </a:defRPr>
            </a:pPr>
            <a:endParaRPr lang="en-US"/>
          </a:p>
        </c:txPr>
        <c:crossAx val="63728640"/>
        <c:crosses val="autoZero"/>
        <c:crossBetween val="between"/>
      </c:valAx>
      <c:valAx>
        <c:axId val="63740160"/>
        <c:scaling>
          <c:orientation val="minMax"/>
          <c:max val="12"/>
          <c:min val="-2"/>
        </c:scaling>
        <c:axPos val="r"/>
        <c:numFmt formatCode="General" sourceLinked="1"/>
        <c:majorTickMark val="in"/>
        <c:tickLblPos val="none"/>
        <c:spPr>
          <a:ln w="22225">
            <a:solidFill>
              <a:prstClr val="black"/>
            </a:solidFill>
          </a:ln>
        </c:spPr>
        <c:txPr>
          <a:bodyPr/>
          <a:lstStyle/>
          <a:p>
            <a:pPr>
              <a:defRPr sz="1600" b="0" i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741952"/>
        <c:crosses val="max"/>
        <c:crossBetween val="between"/>
        <c:majorUnit val="2"/>
        <c:minorUnit val="0.4"/>
      </c:valAx>
      <c:catAx>
        <c:axId val="63741952"/>
        <c:scaling>
          <c:orientation val="minMax"/>
        </c:scaling>
        <c:delete val="1"/>
        <c:axPos val="b"/>
        <c:numFmt formatCode="General" sourceLinked="1"/>
        <c:tickLblPos val="none"/>
        <c:crossAx val="63740160"/>
        <c:crosses val="min"/>
        <c:auto val="1"/>
        <c:lblAlgn val="ctr"/>
        <c:lblOffset val="100"/>
      </c:catAx>
      <c:spPr>
        <a:noFill/>
        <a:ln w="22225">
          <a:solidFill>
            <a:srgbClr val="000000"/>
          </a:solidFill>
        </a:ln>
      </c:spPr>
    </c:plotArea>
    <c:plotVisOnly val="1"/>
  </c:chart>
  <c:spPr>
    <a:noFill/>
    <a:ln>
      <a:noFill/>
    </a:ln>
  </c:sp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2" name="FRBMDKey" descr="FRBChart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" name="FRBMDTemplate" descr="Tru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0.96971</cdr:y>
    </cdr:from>
    <cdr:to>
      <cdr:x>0.98388</cdr:x>
      <cdr:y>1</cdr:y>
    </cdr:to>
    <cdr:sp macro="" textlink="">
      <cdr:nvSpPr>
        <cdr:cNvPr id="4" name="contact" hidden="1"/>
        <cdr:cNvSpPr txBox="1"/>
      </cdr:nvSpPr>
      <cdr:spPr>
        <a:xfrm xmlns:a="http://schemas.openxmlformats.org/drawingml/2006/main">
          <a:off x="591989" y="6097685"/>
          <a:ext cx="7933531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100" b="0" i="0" u="none">
              <a:solidFill>
                <a:srgbClr val="000000"/>
              </a:solidFill>
              <a:latin typeface="Arial"/>
            </a:rPr>
            <a:t>contact</a:t>
          </a:r>
        </a:p>
      </cdr:txBody>
    </cdr:sp>
  </cdr:relSizeAnchor>
  <cdr:relSizeAnchor xmlns:cdr="http://schemas.openxmlformats.org/drawingml/2006/chartDrawing">
    <cdr:from>
      <cdr:x>0.07118</cdr:x>
      <cdr:y>0.96971</cdr:y>
    </cdr:from>
    <cdr:to>
      <cdr:x>0.52753</cdr:x>
      <cdr:y>1</cdr:y>
    </cdr:to>
    <cdr:sp macro="" textlink="">
      <cdr:nvSpPr>
        <cdr:cNvPr id="5" name="source" hidden="1"/>
        <cdr:cNvSpPr txBox="1"/>
      </cdr:nvSpPr>
      <cdr:spPr>
        <a:xfrm xmlns:a="http://schemas.openxmlformats.org/drawingml/2006/main">
          <a:off x="616785" y="6097685"/>
          <a:ext cx="3954367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100" b="0" i="0" u="none">
              <a:solidFill>
                <a:srgbClr val="000000"/>
              </a:solidFill>
              <a:latin typeface="Arial"/>
            </a:rPr>
            <a:t>source</a:t>
          </a:r>
        </a:p>
      </cdr:txBody>
    </cdr:sp>
  </cdr:relSizeAnchor>
  <cdr:relSizeAnchor xmlns:cdr="http://schemas.openxmlformats.org/drawingml/2006/chartDrawing">
    <cdr:from>
      <cdr:x>0.07118</cdr:x>
      <cdr:y>0.00808</cdr:y>
    </cdr:from>
    <cdr:to>
      <cdr:x>0.98388</cdr:x>
      <cdr:y>0.05251</cdr:y>
    </cdr:to>
    <cdr:sp macro="" textlink="">
      <cdr:nvSpPr>
        <cdr:cNvPr id="6" name="subtitle" hidden="1"/>
        <cdr:cNvSpPr txBox="1"/>
      </cdr:nvSpPr>
      <cdr:spPr>
        <a:xfrm xmlns:a="http://schemas.openxmlformats.org/drawingml/2006/main">
          <a:off x="616785" y="50800"/>
          <a:ext cx="7908734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800" b="0" i="0" u="none">
              <a:solidFill>
                <a:srgbClr val="000000"/>
              </a:solidFill>
              <a:latin typeface="Arial"/>
            </a:rPr>
            <a:t>subtitle</a:t>
          </a:r>
        </a:p>
      </cdr:txBody>
    </cdr:sp>
  </cdr:relSizeAnchor>
  <cdr:relSizeAnchor xmlns:cdr="http://schemas.openxmlformats.org/drawingml/2006/chartDrawing">
    <cdr:from>
      <cdr:x>0.06832</cdr:x>
      <cdr:y>0.00808</cdr:y>
    </cdr:from>
    <cdr:to>
      <cdr:x>0.98388</cdr:x>
      <cdr:y>0.06463</cdr:y>
    </cdr:to>
    <cdr:sp macro="" textlink="">
      <cdr:nvSpPr>
        <cdr:cNvPr id="7" name="title" hidden="1"/>
        <cdr:cNvSpPr txBox="1"/>
      </cdr:nvSpPr>
      <cdr:spPr>
        <a:xfrm xmlns:a="http://schemas.openxmlformats.org/drawingml/2006/main">
          <a:off x="591989" y="50800"/>
          <a:ext cx="7933531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2400" b="1" i="0" u="none">
              <a:solidFill>
                <a:srgbClr val="000000"/>
              </a:solidFill>
              <a:latin typeface="Arial"/>
            </a:rPr>
            <a:t>Title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0.92142</cdr:x>
      <cdr:y>0.04844</cdr:y>
    </cdr:to>
    <cdr:sp macro="" textlink="">
      <cdr:nvSpPr>
        <cdr:cNvPr id="8" name="xlabel" hidden="1"/>
        <cdr:cNvSpPr txBox="1"/>
      </cdr:nvSpPr>
      <cdr:spPr>
        <a:xfrm xmlns:a="http://schemas.openxmlformats.org/drawingml/2006/main">
          <a:off x="50794" y="50763"/>
          <a:ext cx="7933531" cy="253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0" i="0" u="none">
              <a:solidFill>
                <a:srgbClr val="000000"/>
              </a:solidFill>
              <a:latin typeface="Arial"/>
            </a:rPr>
            <a:t>Xlabel</a:t>
          </a:r>
        </a:p>
      </cdr:txBody>
    </cdr:sp>
  </cdr:relSizeAnchor>
  <cdr:relSizeAnchor xmlns:cdr="http://schemas.openxmlformats.org/drawingml/2006/chartDrawing">
    <cdr:from>
      <cdr:x>0.00586</cdr:x>
      <cdr:y>0.00808</cdr:y>
    </cdr:from>
    <cdr:to>
      <cdr:x>0.25586</cdr:x>
      <cdr:y>0.04847</cdr:y>
    </cdr:to>
    <cdr:sp macro="" textlink="">
      <cdr:nvSpPr>
        <cdr:cNvPr id="9" name="ylabelleft"/>
        <cdr:cNvSpPr txBox="1"/>
      </cdr:nvSpPr>
      <cdr:spPr>
        <a:xfrm xmlns:a="http://schemas.openxmlformats.org/drawingml/2006/main">
          <a:off x="50800" y="50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600" b="0" i="0" u="none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Percent</a:t>
          </a:r>
        </a:p>
      </cdr:txBody>
    </cdr:sp>
  </cdr:relSizeAnchor>
  <cdr:relSizeAnchor xmlns:cdr="http://schemas.openxmlformats.org/drawingml/2006/chartDrawing">
    <cdr:from>
      <cdr:x>0.75</cdr:x>
      <cdr:y>0.06867</cdr:y>
    </cdr:from>
    <cdr:to>
      <cdr:x>1</cdr:x>
      <cdr:y>0.10906</cdr:y>
    </cdr:to>
    <cdr:sp macro="" textlink="">
      <cdr:nvSpPr>
        <cdr:cNvPr id="10" name="ylabelright" hidden="1"/>
        <cdr:cNvSpPr txBox="1"/>
      </cdr:nvSpPr>
      <cdr:spPr>
        <a:xfrm xmlns:a="http://schemas.openxmlformats.org/drawingml/2006/main">
          <a:off x="6498916" y="431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600" b="0" i="0" u="none">
              <a:solidFill>
                <a:srgbClr val="000000"/>
              </a:solidFill>
              <a:latin typeface="Arial"/>
            </a:rPr>
            <a:t>YLabelRight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3" name="FRBMDSeriesMarkers: Data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0.44664</cdr:x>
      <cdr:y>0.22299</cdr:y>
    </cdr:from>
    <cdr:to>
      <cdr:x>0.49531</cdr:x>
      <cdr:y>0.26051</cdr:y>
    </cdr:to>
    <cdr:sp macro="" textlink="">
      <cdr:nvSpPr>
        <cdr:cNvPr id="14" name="SeriesLabel: Data"/>
        <cdr:cNvSpPr txBox="1"/>
      </cdr:nvSpPr>
      <cdr:spPr>
        <a:xfrm xmlns:a="http://schemas.openxmlformats.org/drawingml/2006/main">
          <a:off x="3870275" y="1402177"/>
          <a:ext cx="421718" cy="2359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i="0" u="none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Data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5" name="FRBMDAxes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r>
            <a:rPr lang="en-US" sz="1100"/>
            <a:t>True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6" name="FRBMDRecession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7" name="FRBMDH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 b="1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9" name="FRBMDV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0.06705</cdr:y>
    </cdr:from>
    <cdr:to>
      <cdr:x>0.0685</cdr:x>
      <cdr:y>0.93217</cdr:y>
    </cdr:to>
    <cdr:sp macro="" textlink="">
      <cdr:nvSpPr>
        <cdr:cNvPr id="20" name="FRBMDVlineConnector" hidden="1"/>
        <cdr:cNvSpPr/>
      </cdr:nvSpPr>
      <cdr:spPr>
        <a:xfrm xmlns:a="http://schemas.openxmlformats.org/drawingml/2006/main">
          <a:off x="591989" y="421640"/>
          <a:ext cx="1587" cy="5440036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0.06832</cdr:x>
      <cdr:y>0.80858</cdr:y>
    </cdr:from>
    <cdr:to>
      <cdr:x>0.98388</cdr:x>
      <cdr:y>0.80884</cdr:y>
    </cdr:to>
    <cdr:sp macro="" textlink="">
      <cdr:nvSpPr>
        <cdr:cNvPr id="21" name="FRBMDHlineConnector"/>
        <cdr:cNvSpPr/>
      </cdr:nvSpPr>
      <cdr:spPr>
        <a:xfrm xmlns:a="http://schemas.openxmlformats.org/drawingml/2006/main">
          <a:off x="591989" y="5084528"/>
          <a:ext cx="7933531" cy="158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0.00586</cdr:x>
      <cdr:y>0.00808</cdr:y>
    </cdr:from>
    <cdr:to>
      <cdr:x>0.15243</cdr:x>
      <cdr:y>0.21004</cdr:y>
    </cdr:to>
    <cdr:sp macro="" textlink="">
      <cdr:nvSpPr>
        <cdr:cNvPr id="22" name="FRBMDSeriesMarkers: Robust policy rul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0.47959</cdr:x>
      <cdr:y>0.74955</cdr:y>
    </cdr:from>
    <cdr:to>
      <cdr:x>0.69388</cdr:x>
      <cdr:y>0.79688</cdr:y>
    </cdr:to>
    <cdr:sp macro="" textlink="">
      <cdr:nvSpPr>
        <cdr:cNvPr id="23" name="SeriesLabel: Robust policy rule"/>
        <cdr:cNvSpPr txBox="1"/>
      </cdr:nvSpPr>
      <cdr:spPr>
        <a:xfrm xmlns:a="http://schemas.openxmlformats.org/drawingml/2006/main">
          <a:off x="3581400" y="3898769"/>
          <a:ext cx="1600200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i="0" u="none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rPr>
            <a:t>Robust policy rule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1" name="FRBMDKey" descr="FRBChart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12" name="FRBMDTemplate" descr="Tru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0.96971</cdr:y>
    </cdr:from>
    <cdr:to>
      <cdr:x>0.98388</cdr:x>
      <cdr:y>1</cdr:y>
    </cdr:to>
    <cdr:sp macro="" textlink="">
      <cdr:nvSpPr>
        <cdr:cNvPr id="18" name="contact" hidden="1"/>
        <cdr:cNvSpPr txBox="1"/>
      </cdr:nvSpPr>
      <cdr:spPr>
        <a:xfrm xmlns:a="http://schemas.openxmlformats.org/drawingml/2006/main">
          <a:off x="591989" y="6097685"/>
          <a:ext cx="7933531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100" b="0" i="0" u="none">
              <a:solidFill>
                <a:srgbClr val="000000"/>
              </a:solidFill>
              <a:latin typeface="Arial"/>
            </a:rPr>
            <a:t>contact</a:t>
          </a:r>
        </a:p>
      </cdr:txBody>
    </cdr:sp>
  </cdr:relSizeAnchor>
  <cdr:relSizeAnchor xmlns:cdr="http://schemas.openxmlformats.org/drawingml/2006/chartDrawing">
    <cdr:from>
      <cdr:x>0.07118</cdr:x>
      <cdr:y>0.96971</cdr:y>
    </cdr:from>
    <cdr:to>
      <cdr:x>0.52753</cdr:x>
      <cdr:y>1</cdr:y>
    </cdr:to>
    <cdr:sp macro="" textlink="">
      <cdr:nvSpPr>
        <cdr:cNvPr id="24" name="source" hidden="1"/>
        <cdr:cNvSpPr txBox="1"/>
      </cdr:nvSpPr>
      <cdr:spPr>
        <a:xfrm xmlns:a="http://schemas.openxmlformats.org/drawingml/2006/main">
          <a:off x="616785" y="6097685"/>
          <a:ext cx="3954367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100" b="0" i="0" u="none">
              <a:solidFill>
                <a:srgbClr val="000000"/>
              </a:solidFill>
              <a:latin typeface="Arial"/>
            </a:rPr>
            <a:t>source</a:t>
          </a:r>
        </a:p>
      </cdr:txBody>
    </cdr:sp>
  </cdr:relSizeAnchor>
  <cdr:relSizeAnchor xmlns:cdr="http://schemas.openxmlformats.org/drawingml/2006/chartDrawing">
    <cdr:from>
      <cdr:x>0.07118</cdr:x>
      <cdr:y>0.00808</cdr:y>
    </cdr:from>
    <cdr:to>
      <cdr:x>0.98388</cdr:x>
      <cdr:y>0.05251</cdr:y>
    </cdr:to>
    <cdr:sp macro="" textlink="">
      <cdr:nvSpPr>
        <cdr:cNvPr id="25" name="subtitle" hidden="1"/>
        <cdr:cNvSpPr txBox="1"/>
      </cdr:nvSpPr>
      <cdr:spPr>
        <a:xfrm xmlns:a="http://schemas.openxmlformats.org/drawingml/2006/main">
          <a:off x="616785" y="50800"/>
          <a:ext cx="7908734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800" b="0" i="0" u="none">
              <a:solidFill>
                <a:srgbClr val="000000"/>
              </a:solidFill>
              <a:latin typeface="Arial"/>
            </a:rPr>
            <a:t>subtitle</a:t>
          </a:r>
        </a:p>
      </cdr:txBody>
    </cdr:sp>
  </cdr:relSizeAnchor>
  <cdr:relSizeAnchor xmlns:cdr="http://schemas.openxmlformats.org/drawingml/2006/chartDrawing">
    <cdr:from>
      <cdr:x>0.06832</cdr:x>
      <cdr:y>0.00808</cdr:y>
    </cdr:from>
    <cdr:to>
      <cdr:x>0.98388</cdr:x>
      <cdr:y>0.06463</cdr:y>
    </cdr:to>
    <cdr:sp macro="" textlink="">
      <cdr:nvSpPr>
        <cdr:cNvPr id="26" name="title" hidden="1"/>
        <cdr:cNvSpPr txBox="1"/>
      </cdr:nvSpPr>
      <cdr:spPr>
        <a:xfrm xmlns:a="http://schemas.openxmlformats.org/drawingml/2006/main">
          <a:off x="591989" y="50800"/>
          <a:ext cx="7933531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2400" b="1" i="0" u="none">
              <a:solidFill>
                <a:srgbClr val="000000"/>
              </a:solidFill>
              <a:latin typeface="Arial"/>
            </a:rPr>
            <a:t>Title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0.92142</cdr:x>
      <cdr:y>0.04844</cdr:y>
    </cdr:to>
    <cdr:sp macro="" textlink="">
      <cdr:nvSpPr>
        <cdr:cNvPr id="27" name="xlabel" hidden="1"/>
        <cdr:cNvSpPr txBox="1"/>
      </cdr:nvSpPr>
      <cdr:spPr>
        <a:xfrm xmlns:a="http://schemas.openxmlformats.org/drawingml/2006/main">
          <a:off x="50794" y="50763"/>
          <a:ext cx="7933531" cy="253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0" i="0" u="none">
              <a:solidFill>
                <a:srgbClr val="000000"/>
              </a:solidFill>
              <a:latin typeface="Arial"/>
            </a:rPr>
            <a:t>Xlabel</a:t>
          </a:r>
        </a:p>
      </cdr:txBody>
    </cdr:sp>
  </cdr:relSizeAnchor>
  <cdr:relSizeAnchor xmlns:cdr="http://schemas.openxmlformats.org/drawingml/2006/chartDrawing">
    <cdr:from>
      <cdr:x>0.00586</cdr:x>
      <cdr:y>0.00808</cdr:y>
    </cdr:from>
    <cdr:to>
      <cdr:x>0.25586</cdr:x>
      <cdr:y>0.04847</cdr:y>
    </cdr:to>
    <cdr:sp macro="" textlink="">
      <cdr:nvSpPr>
        <cdr:cNvPr id="28" name="ylabelleft"/>
        <cdr:cNvSpPr txBox="1"/>
      </cdr:nvSpPr>
      <cdr:spPr>
        <a:xfrm xmlns:a="http://schemas.openxmlformats.org/drawingml/2006/main">
          <a:off x="50800" y="50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600" b="0" i="0" u="none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Percent</a:t>
          </a:r>
        </a:p>
      </cdr:txBody>
    </cdr:sp>
  </cdr:relSizeAnchor>
  <cdr:relSizeAnchor xmlns:cdr="http://schemas.openxmlformats.org/drawingml/2006/chartDrawing">
    <cdr:from>
      <cdr:x>0.75</cdr:x>
      <cdr:y>0.06867</cdr:y>
    </cdr:from>
    <cdr:to>
      <cdr:x>1</cdr:x>
      <cdr:y>0.10906</cdr:y>
    </cdr:to>
    <cdr:sp macro="" textlink="">
      <cdr:nvSpPr>
        <cdr:cNvPr id="29" name="ylabelright" hidden="1"/>
        <cdr:cNvSpPr txBox="1"/>
      </cdr:nvSpPr>
      <cdr:spPr>
        <a:xfrm xmlns:a="http://schemas.openxmlformats.org/drawingml/2006/main">
          <a:off x="6498916" y="431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600" b="0" i="0" u="none">
              <a:solidFill>
                <a:srgbClr val="000000"/>
              </a:solidFill>
              <a:latin typeface="Arial"/>
            </a:rPr>
            <a:t>YLabelRight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0" name="FRBMDSeriesMarkers: OC Policy (λ = 16, ν = 1)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2" name="FRBMDSeriesMarkers: Data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0.44574</cdr:x>
      <cdr:y>0.22422</cdr:y>
    </cdr:from>
    <cdr:to>
      <cdr:x>0.49441</cdr:x>
      <cdr:y>0.26175</cdr:y>
    </cdr:to>
    <cdr:sp macro="" textlink="">
      <cdr:nvSpPr>
        <cdr:cNvPr id="33" name="SeriesLabel: Data"/>
        <cdr:cNvSpPr txBox="1"/>
      </cdr:nvSpPr>
      <cdr:spPr>
        <a:xfrm xmlns:a="http://schemas.openxmlformats.org/drawingml/2006/main">
          <a:off x="3862454" y="1409963"/>
          <a:ext cx="421736" cy="235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i="0" u="none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Data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4" name="FRBMDAxes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r>
            <a:rPr lang="en-US" sz="1100"/>
            <a:t>True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5" name="FRBMDRecession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6" name="FRBMDH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 b="1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37" name="FRBMDV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0.06705</cdr:y>
    </cdr:from>
    <cdr:to>
      <cdr:x>0.0685</cdr:x>
      <cdr:y>0.93217</cdr:y>
    </cdr:to>
    <cdr:sp macro="" textlink="">
      <cdr:nvSpPr>
        <cdr:cNvPr id="38" name="FRBMDVlineConnector" hidden="1"/>
        <cdr:cNvSpPr/>
      </cdr:nvSpPr>
      <cdr:spPr>
        <a:xfrm xmlns:a="http://schemas.openxmlformats.org/drawingml/2006/main">
          <a:off x="591989" y="421640"/>
          <a:ext cx="1587" cy="5440036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0.06832</cdr:x>
      <cdr:y>0.80858</cdr:y>
    </cdr:from>
    <cdr:to>
      <cdr:x>0.98388</cdr:x>
      <cdr:y>0.80884</cdr:y>
    </cdr:to>
    <cdr:sp macro="" textlink="">
      <cdr:nvSpPr>
        <cdr:cNvPr id="39" name="FRBMDHlineConnector"/>
        <cdr:cNvSpPr/>
      </cdr:nvSpPr>
      <cdr:spPr>
        <a:xfrm xmlns:a="http://schemas.openxmlformats.org/drawingml/2006/main">
          <a:off x="591989" y="5084528"/>
          <a:ext cx="7933531" cy="158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40" name="FRBMDKey" descr="FRBChart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41" name="FRBMDTemplate" descr="Tru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0.96971</cdr:y>
    </cdr:from>
    <cdr:to>
      <cdr:x>0.98388</cdr:x>
      <cdr:y>1</cdr:y>
    </cdr:to>
    <cdr:sp macro="" textlink="">
      <cdr:nvSpPr>
        <cdr:cNvPr id="42" name="contact" hidden="1"/>
        <cdr:cNvSpPr txBox="1"/>
      </cdr:nvSpPr>
      <cdr:spPr>
        <a:xfrm xmlns:a="http://schemas.openxmlformats.org/drawingml/2006/main">
          <a:off x="591989" y="6097685"/>
          <a:ext cx="7933531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100" b="0" i="0" u="none">
              <a:solidFill>
                <a:srgbClr val="000000"/>
              </a:solidFill>
              <a:latin typeface="Arial"/>
            </a:rPr>
            <a:t>contact</a:t>
          </a:r>
        </a:p>
      </cdr:txBody>
    </cdr:sp>
  </cdr:relSizeAnchor>
  <cdr:relSizeAnchor xmlns:cdr="http://schemas.openxmlformats.org/drawingml/2006/chartDrawing">
    <cdr:from>
      <cdr:x>0.07118</cdr:x>
      <cdr:y>0.96971</cdr:y>
    </cdr:from>
    <cdr:to>
      <cdr:x>0.52753</cdr:x>
      <cdr:y>1</cdr:y>
    </cdr:to>
    <cdr:sp macro="" textlink="">
      <cdr:nvSpPr>
        <cdr:cNvPr id="43" name="source" hidden="1"/>
        <cdr:cNvSpPr txBox="1"/>
      </cdr:nvSpPr>
      <cdr:spPr>
        <a:xfrm xmlns:a="http://schemas.openxmlformats.org/drawingml/2006/main">
          <a:off x="616785" y="6097685"/>
          <a:ext cx="3954367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100" b="0" i="0" u="none">
              <a:solidFill>
                <a:srgbClr val="000000"/>
              </a:solidFill>
              <a:latin typeface="Arial"/>
            </a:rPr>
            <a:t>source</a:t>
          </a:r>
        </a:p>
      </cdr:txBody>
    </cdr:sp>
  </cdr:relSizeAnchor>
  <cdr:relSizeAnchor xmlns:cdr="http://schemas.openxmlformats.org/drawingml/2006/chartDrawing">
    <cdr:from>
      <cdr:x>0.07118</cdr:x>
      <cdr:y>0.00808</cdr:y>
    </cdr:from>
    <cdr:to>
      <cdr:x>0.98388</cdr:x>
      <cdr:y>0.05251</cdr:y>
    </cdr:to>
    <cdr:sp macro="" textlink="">
      <cdr:nvSpPr>
        <cdr:cNvPr id="44" name="subtitle" hidden="1"/>
        <cdr:cNvSpPr txBox="1"/>
      </cdr:nvSpPr>
      <cdr:spPr>
        <a:xfrm xmlns:a="http://schemas.openxmlformats.org/drawingml/2006/main">
          <a:off x="616785" y="50800"/>
          <a:ext cx="7908734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800" b="0" i="0" u="none">
              <a:solidFill>
                <a:srgbClr val="000000"/>
              </a:solidFill>
              <a:latin typeface="Arial"/>
            </a:rPr>
            <a:t>subtitle</a:t>
          </a:r>
        </a:p>
      </cdr:txBody>
    </cdr:sp>
  </cdr:relSizeAnchor>
  <cdr:relSizeAnchor xmlns:cdr="http://schemas.openxmlformats.org/drawingml/2006/chartDrawing">
    <cdr:from>
      <cdr:x>0.06832</cdr:x>
      <cdr:y>0.00808</cdr:y>
    </cdr:from>
    <cdr:to>
      <cdr:x>0.98388</cdr:x>
      <cdr:y>0.06463</cdr:y>
    </cdr:to>
    <cdr:sp macro="" textlink="">
      <cdr:nvSpPr>
        <cdr:cNvPr id="45" name="title" hidden="1"/>
        <cdr:cNvSpPr txBox="1"/>
      </cdr:nvSpPr>
      <cdr:spPr>
        <a:xfrm xmlns:a="http://schemas.openxmlformats.org/drawingml/2006/main">
          <a:off x="591989" y="50800"/>
          <a:ext cx="7933531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2400" b="1" i="0" u="none">
              <a:solidFill>
                <a:srgbClr val="000000"/>
              </a:solidFill>
              <a:latin typeface="Arial"/>
            </a:rPr>
            <a:t>Title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0.92142</cdr:x>
      <cdr:y>0.04844</cdr:y>
    </cdr:to>
    <cdr:sp macro="" textlink="">
      <cdr:nvSpPr>
        <cdr:cNvPr id="46" name="xlabel" hidden="1"/>
        <cdr:cNvSpPr txBox="1"/>
      </cdr:nvSpPr>
      <cdr:spPr>
        <a:xfrm xmlns:a="http://schemas.openxmlformats.org/drawingml/2006/main">
          <a:off x="50794" y="50763"/>
          <a:ext cx="7933531" cy="253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0" i="0" u="none">
              <a:solidFill>
                <a:srgbClr val="000000"/>
              </a:solidFill>
              <a:latin typeface="Arial"/>
            </a:rPr>
            <a:t>Xlabel</a:t>
          </a:r>
        </a:p>
      </cdr:txBody>
    </cdr:sp>
  </cdr:relSizeAnchor>
  <cdr:relSizeAnchor xmlns:cdr="http://schemas.openxmlformats.org/drawingml/2006/chartDrawing">
    <cdr:from>
      <cdr:x>0.00586</cdr:x>
      <cdr:y>0.00808</cdr:y>
    </cdr:from>
    <cdr:to>
      <cdr:x>0.25586</cdr:x>
      <cdr:y>0.04847</cdr:y>
    </cdr:to>
    <cdr:sp macro="" textlink="">
      <cdr:nvSpPr>
        <cdr:cNvPr id="47" name="ylabelleft"/>
        <cdr:cNvSpPr txBox="1"/>
      </cdr:nvSpPr>
      <cdr:spPr>
        <a:xfrm xmlns:a="http://schemas.openxmlformats.org/drawingml/2006/main">
          <a:off x="50800" y="50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600" b="0" i="0" u="none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Percent</a:t>
          </a:r>
        </a:p>
      </cdr:txBody>
    </cdr:sp>
  </cdr:relSizeAnchor>
  <cdr:relSizeAnchor xmlns:cdr="http://schemas.openxmlformats.org/drawingml/2006/chartDrawing">
    <cdr:from>
      <cdr:x>0.75</cdr:x>
      <cdr:y>0.06867</cdr:y>
    </cdr:from>
    <cdr:to>
      <cdr:x>1</cdr:x>
      <cdr:y>0.10906</cdr:y>
    </cdr:to>
    <cdr:sp macro="" textlink="">
      <cdr:nvSpPr>
        <cdr:cNvPr id="48" name="ylabelright" hidden="1"/>
        <cdr:cNvSpPr txBox="1"/>
      </cdr:nvSpPr>
      <cdr:spPr>
        <a:xfrm xmlns:a="http://schemas.openxmlformats.org/drawingml/2006/main">
          <a:off x="6498916" y="431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600" b="0" i="0" u="none">
              <a:solidFill>
                <a:srgbClr val="000000"/>
              </a:solidFill>
              <a:latin typeface="Arial"/>
            </a:rPr>
            <a:t>YLabelRight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49" name="FRBMDSeriesMarkers: OC Policy (λ = 16, ν = 1)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51" name="FRBMDSeriesMarkers: Data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0.44574</cdr:x>
      <cdr:y>0.22422</cdr:y>
    </cdr:from>
    <cdr:to>
      <cdr:x>0.49441</cdr:x>
      <cdr:y>0.26175</cdr:y>
    </cdr:to>
    <cdr:sp macro="" textlink="">
      <cdr:nvSpPr>
        <cdr:cNvPr id="52" name="SeriesLabel: Data"/>
        <cdr:cNvSpPr txBox="1"/>
      </cdr:nvSpPr>
      <cdr:spPr>
        <a:xfrm xmlns:a="http://schemas.openxmlformats.org/drawingml/2006/main">
          <a:off x="3862454" y="1409963"/>
          <a:ext cx="421736" cy="235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i="0" u="none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Data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53" name="FRBMDAxes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r>
            <a:rPr lang="en-US" sz="1100"/>
            <a:t>True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54" name="FRBMDRecession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55" name="FRBMDH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 b="1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56" name="FRBMDV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0.06705</cdr:y>
    </cdr:from>
    <cdr:to>
      <cdr:x>0.0685</cdr:x>
      <cdr:y>0.93217</cdr:y>
    </cdr:to>
    <cdr:sp macro="" textlink="">
      <cdr:nvSpPr>
        <cdr:cNvPr id="57" name="FRBMDVlineConnector" hidden="1"/>
        <cdr:cNvSpPr/>
      </cdr:nvSpPr>
      <cdr:spPr>
        <a:xfrm xmlns:a="http://schemas.openxmlformats.org/drawingml/2006/main">
          <a:off x="591989" y="421640"/>
          <a:ext cx="1587" cy="5440036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0.06832</cdr:x>
      <cdr:y>0.80858</cdr:y>
    </cdr:from>
    <cdr:to>
      <cdr:x>0.98388</cdr:x>
      <cdr:y>0.80884</cdr:y>
    </cdr:to>
    <cdr:sp macro="" textlink="">
      <cdr:nvSpPr>
        <cdr:cNvPr id="58" name="FRBMDHlineConnector"/>
        <cdr:cNvSpPr/>
      </cdr:nvSpPr>
      <cdr:spPr>
        <a:xfrm xmlns:a="http://schemas.openxmlformats.org/drawingml/2006/main">
          <a:off x="591989" y="5084528"/>
          <a:ext cx="7933531" cy="158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59" name="FRBMDKey" descr="FRBChart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60" name="FRBMDTemplate" descr="Tru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0.96971</cdr:y>
    </cdr:from>
    <cdr:to>
      <cdr:x>0.98388</cdr:x>
      <cdr:y>1</cdr:y>
    </cdr:to>
    <cdr:sp macro="" textlink="">
      <cdr:nvSpPr>
        <cdr:cNvPr id="61" name="contact" hidden="1"/>
        <cdr:cNvSpPr txBox="1"/>
      </cdr:nvSpPr>
      <cdr:spPr>
        <a:xfrm xmlns:a="http://schemas.openxmlformats.org/drawingml/2006/main">
          <a:off x="591989" y="6097685"/>
          <a:ext cx="7933531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100" b="0" i="0" u="none">
              <a:solidFill>
                <a:srgbClr val="000000"/>
              </a:solidFill>
              <a:latin typeface="Arial"/>
            </a:rPr>
            <a:t>contact</a:t>
          </a:r>
        </a:p>
      </cdr:txBody>
    </cdr:sp>
  </cdr:relSizeAnchor>
  <cdr:relSizeAnchor xmlns:cdr="http://schemas.openxmlformats.org/drawingml/2006/chartDrawing">
    <cdr:from>
      <cdr:x>0.07118</cdr:x>
      <cdr:y>0.96971</cdr:y>
    </cdr:from>
    <cdr:to>
      <cdr:x>0.52753</cdr:x>
      <cdr:y>1</cdr:y>
    </cdr:to>
    <cdr:sp macro="" textlink="">
      <cdr:nvSpPr>
        <cdr:cNvPr id="62" name="source" hidden="1"/>
        <cdr:cNvSpPr txBox="1"/>
      </cdr:nvSpPr>
      <cdr:spPr>
        <a:xfrm xmlns:a="http://schemas.openxmlformats.org/drawingml/2006/main">
          <a:off x="616785" y="6097685"/>
          <a:ext cx="3954367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100" b="0" i="0" u="none">
              <a:solidFill>
                <a:srgbClr val="000000"/>
              </a:solidFill>
              <a:latin typeface="Arial"/>
            </a:rPr>
            <a:t>source</a:t>
          </a:r>
        </a:p>
      </cdr:txBody>
    </cdr:sp>
  </cdr:relSizeAnchor>
  <cdr:relSizeAnchor xmlns:cdr="http://schemas.openxmlformats.org/drawingml/2006/chartDrawing">
    <cdr:from>
      <cdr:x>0.07118</cdr:x>
      <cdr:y>0.00808</cdr:y>
    </cdr:from>
    <cdr:to>
      <cdr:x>0.98388</cdr:x>
      <cdr:y>0.05251</cdr:y>
    </cdr:to>
    <cdr:sp macro="" textlink="">
      <cdr:nvSpPr>
        <cdr:cNvPr id="63" name="subtitle" hidden="1"/>
        <cdr:cNvSpPr txBox="1"/>
      </cdr:nvSpPr>
      <cdr:spPr>
        <a:xfrm xmlns:a="http://schemas.openxmlformats.org/drawingml/2006/main">
          <a:off x="616785" y="50800"/>
          <a:ext cx="7908734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800" b="0" i="0" u="none">
              <a:solidFill>
                <a:srgbClr val="000000"/>
              </a:solidFill>
              <a:latin typeface="Arial"/>
            </a:rPr>
            <a:t>subtitle</a:t>
          </a:r>
        </a:p>
      </cdr:txBody>
    </cdr:sp>
  </cdr:relSizeAnchor>
  <cdr:relSizeAnchor xmlns:cdr="http://schemas.openxmlformats.org/drawingml/2006/chartDrawing">
    <cdr:from>
      <cdr:x>0.06832</cdr:x>
      <cdr:y>0.00808</cdr:y>
    </cdr:from>
    <cdr:to>
      <cdr:x>0.98388</cdr:x>
      <cdr:y>0.06463</cdr:y>
    </cdr:to>
    <cdr:sp macro="" textlink="">
      <cdr:nvSpPr>
        <cdr:cNvPr id="64" name="title" hidden="1"/>
        <cdr:cNvSpPr txBox="1"/>
      </cdr:nvSpPr>
      <cdr:spPr>
        <a:xfrm xmlns:a="http://schemas.openxmlformats.org/drawingml/2006/main">
          <a:off x="591989" y="50800"/>
          <a:ext cx="7933531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2400" b="1" i="0" u="none">
              <a:solidFill>
                <a:srgbClr val="000000"/>
              </a:solidFill>
              <a:latin typeface="Arial"/>
            </a:rPr>
            <a:t>Title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0.92142</cdr:x>
      <cdr:y>0.04844</cdr:y>
    </cdr:to>
    <cdr:sp macro="" textlink="">
      <cdr:nvSpPr>
        <cdr:cNvPr id="65" name="xlabel" hidden="1"/>
        <cdr:cNvSpPr txBox="1"/>
      </cdr:nvSpPr>
      <cdr:spPr>
        <a:xfrm xmlns:a="http://schemas.openxmlformats.org/drawingml/2006/main">
          <a:off x="50794" y="50763"/>
          <a:ext cx="7933531" cy="253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0" i="0" u="none">
              <a:solidFill>
                <a:srgbClr val="000000"/>
              </a:solidFill>
              <a:latin typeface="Arial"/>
            </a:rPr>
            <a:t>Xlabel</a:t>
          </a:r>
        </a:p>
      </cdr:txBody>
    </cdr:sp>
  </cdr:relSizeAnchor>
  <cdr:relSizeAnchor xmlns:cdr="http://schemas.openxmlformats.org/drawingml/2006/chartDrawing">
    <cdr:from>
      <cdr:x>0.00586</cdr:x>
      <cdr:y>0.00808</cdr:y>
    </cdr:from>
    <cdr:to>
      <cdr:x>0.25586</cdr:x>
      <cdr:y>0.04847</cdr:y>
    </cdr:to>
    <cdr:sp macro="" textlink="">
      <cdr:nvSpPr>
        <cdr:cNvPr id="66" name="ylabelleft"/>
        <cdr:cNvSpPr txBox="1"/>
      </cdr:nvSpPr>
      <cdr:spPr>
        <a:xfrm xmlns:a="http://schemas.openxmlformats.org/drawingml/2006/main">
          <a:off x="50800" y="50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600" b="0" i="0" u="none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Percent</a:t>
          </a:r>
        </a:p>
      </cdr:txBody>
    </cdr:sp>
  </cdr:relSizeAnchor>
  <cdr:relSizeAnchor xmlns:cdr="http://schemas.openxmlformats.org/drawingml/2006/chartDrawing">
    <cdr:from>
      <cdr:x>0.75</cdr:x>
      <cdr:y>0.06867</cdr:y>
    </cdr:from>
    <cdr:to>
      <cdr:x>1</cdr:x>
      <cdr:y>0.10906</cdr:y>
    </cdr:to>
    <cdr:sp macro="" textlink="">
      <cdr:nvSpPr>
        <cdr:cNvPr id="67" name="ylabelright" hidden="1"/>
        <cdr:cNvSpPr txBox="1"/>
      </cdr:nvSpPr>
      <cdr:spPr>
        <a:xfrm xmlns:a="http://schemas.openxmlformats.org/drawingml/2006/main">
          <a:off x="6498916" y="431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600" b="0" i="0" u="none">
              <a:solidFill>
                <a:srgbClr val="000000"/>
              </a:solidFill>
              <a:latin typeface="Arial"/>
            </a:rPr>
            <a:t>YLabelRight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68" name="FRBMDSeriesMarkers: OC Policy (λ = 16, ν = 1)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0" name="FRBMDSeriesMarkers: Data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0.44574</cdr:x>
      <cdr:y>0.22422</cdr:y>
    </cdr:from>
    <cdr:to>
      <cdr:x>0.49441</cdr:x>
      <cdr:y>0.26175</cdr:y>
    </cdr:to>
    <cdr:sp macro="" textlink="">
      <cdr:nvSpPr>
        <cdr:cNvPr id="71" name="SeriesLabel: Data"/>
        <cdr:cNvSpPr txBox="1"/>
      </cdr:nvSpPr>
      <cdr:spPr>
        <a:xfrm xmlns:a="http://schemas.openxmlformats.org/drawingml/2006/main">
          <a:off x="3862454" y="1409963"/>
          <a:ext cx="421736" cy="235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i="0" u="none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Data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2" name="FRBMDAxes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r>
            <a:rPr lang="en-US" sz="1100"/>
            <a:t>True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3" name="FRBMDRecession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4" name="FRBMDH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 b="1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5" name="FRBMDV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0.06705</cdr:y>
    </cdr:from>
    <cdr:to>
      <cdr:x>0.0685</cdr:x>
      <cdr:y>0.93217</cdr:y>
    </cdr:to>
    <cdr:sp macro="" textlink="">
      <cdr:nvSpPr>
        <cdr:cNvPr id="76" name="FRBMDVlineConnector" hidden="1"/>
        <cdr:cNvSpPr/>
      </cdr:nvSpPr>
      <cdr:spPr>
        <a:xfrm xmlns:a="http://schemas.openxmlformats.org/drawingml/2006/main">
          <a:off x="591989" y="421640"/>
          <a:ext cx="1587" cy="5440036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0.06832</cdr:x>
      <cdr:y>0.80858</cdr:y>
    </cdr:from>
    <cdr:to>
      <cdr:x>0.98388</cdr:x>
      <cdr:y>0.80884</cdr:y>
    </cdr:to>
    <cdr:sp macro="" textlink="">
      <cdr:nvSpPr>
        <cdr:cNvPr id="77" name="FRBMDHlineConnector"/>
        <cdr:cNvSpPr/>
      </cdr:nvSpPr>
      <cdr:spPr>
        <a:xfrm xmlns:a="http://schemas.openxmlformats.org/drawingml/2006/main">
          <a:off x="591989" y="5084528"/>
          <a:ext cx="7933531" cy="158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8" name="FRBMDKey" descr="FRBChart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79" name="FRBMDTemplate" descr="Tru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0.96971</cdr:y>
    </cdr:from>
    <cdr:to>
      <cdr:x>0.98388</cdr:x>
      <cdr:y>1</cdr:y>
    </cdr:to>
    <cdr:sp macro="" textlink="">
      <cdr:nvSpPr>
        <cdr:cNvPr id="80" name="contact" hidden="1"/>
        <cdr:cNvSpPr txBox="1"/>
      </cdr:nvSpPr>
      <cdr:spPr>
        <a:xfrm xmlns:a="http://schemas.openxmlformats.org/drawingml/2006/main">
          <a:off x="591989" y="6097685"/>
          <a:ext cx="7933531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100" b="0" i="0" u="none">
              <a:solidFill>
                <a:srgbClr val="000000"/>
              </a:solidFill>
              <a:latin typeface="Arial"/>
            </a:rPr>
            <a:t>contact</a:t>
          </a:r>
        </a:p>
      </cdr:txBody>
    </cdr:sp>
  </cdr:relSizeAnchor>
  <cdr:relSizeAnchor xmlns:cdr="http://schemas.openxmlformats.org/drawingml/2006/chartDrawing">
    <cdr:from>
      <cdr:x>0.07118</cdr:x>
      <cdr:y>0.96971</cdr:y>
    </cdr:from>
    <cdr:to>
      <cdr:x>0.52753</cdr:x>
      <cdr:y>1</cdr:y>
    </cdr:to>
    <cdr:sp macro="" textlink="">
      <cdr:nvSpPr>
        <cdr:cNvPr id="81" name="source" hidden="1"/>
        <cdr:cNvSpPr txBox="1"/>
      </cdr:nvSpPr>
      <cdr:spPr>
        <a:xfrm xmlns:a="http://schemas.openxmlformats.org/drawingml/2006/main">
          <a:off x="616785" y="6097685"/>
          <a:ext cx="3954367" cy="190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100" b="0" i="0" u="none">
              <a:solidFill>
                <a:srgbClr val="000000"/>
              </a:solidFill>
              <a:latin typeface="Arial"/>
            </a:rPr>
            <a:t>source</a:t>
          </a:r>
        </a:p>
      </cdr:txBody>
    </cdr:sp>
  </cdr:relSizeAnchor>
  <cdr:relSizeAnchor xmlns:cdr="http://schemas.openxmlformats.org/drawingml/2006/chartDrawing">
    <cdr:from>
      <cdr:x>0.07118</cdr:x>
      <cdr:y>0.00808</cdr:y>
    </cdr:from>
    <cdr:to>
      <cdr:x>0.98388</cdr:x>
      <cdr:y>0.05251</cdr:y>
    </cdr:to>
    <cdr:sp macro="" textlink="">
      <cdr:nvSpPr>
        <cdr:cNvPr id="82" name="subtitle" hidden="1"/>
        <cdr:cNvSpPr txBox="1"/>
      </cdr:nvSpPr>
      <cdr:spPr>
        <a:xfrm xmlns:a="http://schemas.openxmlformats.org/drawingml/2006/main">
          <a:off x="616785" y="50800"/>
          <a:ext cx="7908734" cy="279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800" b="0" i="0" u="none">
              <a:solidFill>
                <a:srgbClr val="000000"/>
              </a:solidFill>
              <a:latin typeface="Arial"/>
            </a:rPr>
            <a:t>subtitle</a:t>
          </a:r>
        </a:p>
      </cdr:txBody>
    </cdr:sp>
  </cdr:relSizeAnchor>
  <cdr:relSizeAnchor xmlns:cdr="http://schemas.openxmlformats.org/drawingml/2006/chartDrawing">
    <cdr:from>
      <cdr:x>0.06832</cdr:x>
      <cdr:y>0.00808</cdr:y>
    </cdr:from>
    <cdr:to>
      <cdr:x>0.98388</cdr:x>
      <cdr:y>0.06463</cdr:y>
    </cdr:to>
    <cdr:sp macro="" textlink="">
      <cdr:nvSpPr>
        <cdr:cNvPr id="83" name="title" hidden="1"/>
        <cdr:cNvSpPr txBox="1"/>
      </cdr:nvSpPr>
      <cdr:spPr>
        <a:xfrm xmlns:a="http://schemas.openxmlformats.org/drawingml/2006/main">
          <a:off x="591989" y="50800"/>
          <a:ext cx="7933531" cy="355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2400" b="1" i="0" u="none">
              <a:solidFill>
                <a:srgbClr val="000000"/>
              </a:solidFill>
              <a:latin typeface="Arial"/>
            </a:rPr>
            <a:t>Title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0.92142</cdr:x>
      <cdr:y>0.04844</cdr:y>
    </cdr:to>
    <cdr:sp macro="" textlink="">
      <cdr:nvSpPr>
        <cdr:cNvPr id="84" name="xlabel" hidden="1"/>
        <cdr:cNvSpPr txBox="1"/>
      </cdr:nvSpPr>
      <cdr:spPr>
        <a:xfrm xmlns:a="http://schemas.openxmlformats.org/drawingml/2006/main">
          <a:off x="50794" y="50763"/>
          <a:ext cx="7933531" cy="25381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0" i="0" u="none">
              <a:solidFill>
                <a:srgbClr val="000000"/>
              </a:solidFill>
              <a:latin typeface="Arial"/>
            </a:rPr>
            <a:t>Xlabel</a:t>
          </a:r>
        </a:p>
      </cdr:txBody>
    </cdr:sp>
  </cdr:relSizeAnchor>
  <cdr:relSizeAnchor xmlns:cdr="http://schemas.openxmlformats.org/drawingml/2006/chartDrawing">
    <cdr:from>
      <cdr:x>0.00586</cdr:x>
      <cdr:y>0.00808</cdr:y>
    </cdr:from>
    <cdr:to>
      <cdr:x>0.25586</cdr:x>
      <cdr:y>0.04847</cdr:y>
    </cdr:to>
    <cdr:sp macro="" textlink="">
      <cdr:nvSpPr>
        <cdr:cNvPr id="85" name="ylabelleft"/>
        <cdr:cNvSpPr txBox="1"/>
      </cdr:nvSpPr>
      <cdr:spPr>
        <a:xfrm xmlns:a="http://schemas.openxmlformats.org/drawingml/2006/main">
          <a:off x="50800" y="50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l"/>
          <a:r>
            <a:rPr lang="en-US" sz="1600" b="0" i="0" u="none">
              <a:solidFill>
                <a:srgbClr val="000000"/>
              </a:solidFill>
              <a:latin typeface="Times New Roman" pitchFamily="18" charset="0"/>
              <a:cs typeface="Times New Roman" pitchFamily="18" charset="0"/>
            </a:rPr>
            <a:t>Percent</a:t>
          </a:r>
        </a:p>
      </cdr:txBody>
    </cdr:sp>
  </cdr:relSizeAnchor>
  <cdr:relSizeAnchor xmlns:cdr="http://schemas.openxmlformats.org/drawingml/2006/chartDrawing">
    <cdr:from>
      <cdr:x>0.75</cdr:x>
      <cdr:y>0.06867</cdr:y>
    </cdr:from>
    <cdr:to>
      <cdr:x>1</cdr:x>
      <cdr:y>0.10906</cdr:y>
    </cdr:to>
    <cdr:sp macro="" textlink="">
      <cdr:nvSpPr>
        <cdr:cNvPr id="86" name="ylabelright" hidden="1"/>
        <cdr:cNvSpPr txBox="1"/>
      </cdr:nvSpPr>
      <cdr:spPr>
        <a:xfrm xmlns:a="http://schemas.openxmlformats.org/drawingml/2006/main">
          <a:off x="6498916" y="431800"/>
          <a:ext cx="2166304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pPr algn="r"/>
          <a:r>
            <a:rPr lang="en-US" sz="1600" b="0" i="0" u="none">
              <a:solidFill>
                <a:srgbClr val="000000"/>
              </a:solidFill>
              <a:latin typeface="Arial"/>
            </a:rPr>
            <a:t>YLabelRight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87" name="FRBMDSeriesMarkers: OC Policy (λ = 16, ν = 1)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89" name="FRBMDSeriesMarkers: Data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0.44574</cdr:x>
      <cdr:y>0.22422</cdr:y>
    </cdr:from>
    <cdr:to>
      <cdr:x>0.49441</cdr:x>
      <cdr:y>0.26175</cdr:y>
    </cdr:to>
    <cdr:sp macro="" textlink="">
      <cdr:nvSpPr>
        <cdr:cNvPr id="90" name="SeriesLabel: Data"/>
        <cdr:cNvSpPr txBox="1"/>
      </cdr:nvSpPr>
      <cdr:spPr>
        <a:xfrm xmlns:a="http://schemas.openxmlformats.org/drawingml/2006/main">
          <a:off x="3862454" y="1409963"/>
          <a:ext cx="421736" cy="235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none" lIns="0" tIns="0" rIns="0" bIns="0" rtlCol="0" anchor="ctr">
          <a:spAutoFit/>
        </a:bodyPr>
        <a:lstStyle xmlns:a="http://schemas.openxmlformats.org/drawingml/2006/main"/>
        <a:p xmlns:a="http://schemas.openxmlformats.org/drawingml/2006/main">
          <a:pPr algn="ctr"/>
          <a:r>
            <a:rPr lang="en-US" sz="1600" b="1" i="0" u="none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Data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91" name="FRBMDAxes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r>
            <a:rPr lang="en-US" sz="1100"/>
            <a:t>True</a:t>
          </a: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92" name="FRBMDRecession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93" name="FRBMDH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 b="1"/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0.15241</cdr:x>
      <cdr:y>0.20989</cdr:y>
    </cdr:to>
    <cdr:sp macro="" textlink="">
      <cdr:nvSpPr>
        <cdr:cNvPr id="94" name="FRBMDVline" hidden="1"/>
        <cdr:cNvSpPr txBox="1"/>
      </cdr:nvSpPr>
      <cdr:spPr>
        <a:xfrm xmlns:a="http://schemas.openxmlformats.org/drawingml/2006/main">
          <a:off x="50800" y="50800"/>
          <a:ext cx="1270000" cy="1270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0" tIns="0" rIns="0" bIns="0" rtlCol="0" anchor="ctr">
          <a:noAutofit/>
        </a:bodyPr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0.06832</cdr:x>
      <cdr:y>0.06705</cdr:y>
    </cdr:from>
    <cdr:to>
      <cdr:x>0.0685</cdr:x>
      <cdr:y>0.93217</cdr:y>
    </cdr:to>
    <cdr:sp macro="" textlink="">
      <cdr:nvSpPr>
        <cdr:cNvPr id="95" name="FRBMDVlineConnector" hidden="1"/>
        <cdr:cNvSpPr/>
      </cdr:nvSpPr>
      <cdr:spPr>
        <a:xfrm xmlns:a="http://schemas.openxmlformats.org/drawingml/2006/main">
          <a:off x="591989" y="421640"/>
          <a:ext cx="1587" cy="5440036"/>
        </a:xfrm>
        <a:prstGeom xmlns:a="http://schemas.openxmlformats.org/drawingml/2006/main" prst="straightConnector1">
          <a:avLst/>
        </a:prstGeom>
        <a:ln xmlns:a="http://schemas.openxmlformats.org/drawingml/2006/main" w="22225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0.06832</cdr:x>
      <cdr:y>0.80858</cdr:y>
    </cdr:from>
    <cdr:to>
      <cdr:x>0.98388</cdr:x>
      <cdr:y>0.80884</cdr:y>
    </cdr:to>
    <cdr:sp macro="" textlink="">
      <cdr:nvSpPr>
        <cdr:cNvPr id="96" name="FRBMDHlineConnector"/>
        <cdr:cNvSpPr/>
      </cdr:nvSpPr>
      <cdr:spPr>
        <a:xfrm xmlns:a="http://schemas.openxmlformats.org/drawingml/2006/main">
          <a:off x="591989" y="5084528"/>
          <a:ext cx="7933531" cy="1587"/>
        </a:xfrm>
        <a:prstGeom xmlns:a="http://schemas.openxmlformats.org/drawingml/2006/main" prst="straightConnector1">
          <a:avLst/>
        </a:prstGeom>
        <a:ln xmlns:a="http://schemas.openxmlformats.org/drawingml/2006/main" w="12700">
          <a:solidFill>
            <a:srgbClr val="00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7B544-3815-46EB-A18C-2CD80FB59BEA}" type="datetimeFigureOut">
              <a:rPr lang="en-US" smtClean="0"/>
              <a:pPr/>
              <a:t>6/22/2010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4205-C3D4-4820-A0F3-D20DAC954B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285999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Simple and Robust Rules </a:t>
            </a:r>
            <a:b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for Monetary Policy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124200"/>
            <a:ext cx="7162800" cy="2286000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>
                <a:solidFill>
                  <a:schemeClr val="tx1"/>
                </a:solidFill>
                <a:latin typeface="Times New Roman"/>
                <a:ea typeface="Calibri"/>
              </a:rPr>
              <a:t>John B. Taylor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/>
                <a:ea typeface="Calibri"/>
              </a:rPr>
              <a:t>Stanford University</a:t>
            </a:r>
            <a:r>
              <a:rPr lang="en-US" sz="2800" dirty="0" smtClean="0">
                <a:solidFill>
                  <a:schemeClr val="tx1"/>
                </a:solidFill>
                <a:latin typeface="Times New Roman"/>
                <a:ea typeface="Calibri"/>
              </a:rPr>
              <a:t> </a:t>
            </a:r>
          </a:p>
          <a:p>
            <a:endParaRPr lang="en-US" sz="2800" dirty="0" smtClean="0">
              <a:solidFill>
                <a:schemeClr val="tx1"/>
              </a:solidFill>
              <a:latin typeface="Times New Roman"/>
              <a:ea typeface="Calibri"/>
            </a:endParaRPr>
          </a:p>
          <a:p>
            <a:r>
              <a:rPr lang="en-US" sz="2800" b="1" dirty="0" smtClean="0">
                <a:solidFill>
                  <a:schemeClr val="tx1"/>
                </a:solidFill>
                <a:latin typeface="Times New Roman"/>
                <a:ea typeface="Calibri"/>
              </a:rPr>
              <a:t>John C. Williams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/>
              </a:rPr>
              <a:t>Federal Reserve Bank of San Francisco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791201"/>
            <a:ext cx="7898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The opinions expressed are those of the authors and do not necessarily reflect the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views of the management of the Federal Reserve Bank of San Francisco or anyone 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else in the Federal Reserve System.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Price Level Targeting (PLT)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Price-level targeting rules:</a:t>
            </a:r>
            <a:endParaRPr lang="en-US" i="1" dirty="0" smtClean="0"/>
          </a:p>
          <a:p>
            <a:pPr>
              <a:buNone/>
            </a:pPr>
            <a:r>
              <a:rPr lang="en-US" i="1" dirty="0" smtClean="0"/>
              <a:t>		 i</a:t>
            </a:r>
            <a:r>
              <a:rPr lang="en-US" i="1" baseline="-25000" dirty="0" smtClean="0"/>
              <a:t>t</a:t>
            </a:r>
            <a:r>
              <a:rPr lang="en-US" i="1" dirty="0" smtClean="0"/>
              <a:t> = (1-</a:t>
            </a:r>
            <a:r>
              <a:rPr lang="el-GR" i="1" dirty="0" smtClean="0"/>
              <a:t>ρ</a:t>
            </a:r>
            <a:r>
              <a:rPr lang="en-US" i="1" dirty="0" smtClean="0"/>
              <a:t>)(</a:t>
            </a:r>
            <a:r>
              <a:rPr lang="el-GR" i="1" dirty="0" smtClean="0"/>
              <a:t>π</a:t>
            </a:r>
            <a:r>
              <a:rPr lang="en-US" i="1" baseline="-25000" dirty="0" smtClean="0"/>
              <a:t>t</a:t>
            </a:r>
            <a:r>
              <a:rPr lang="en-US" i="1" dirty="0" smtClean="0"/>
              <a:t> + r*) + </a:t>
            </a:r>
            <a:r>
              <a:rPr lang="el-GR" i="1" dirty="0" smtClean="0"/>
              <a:t>ρ</a:t>
            </a:r>
            <a:r>
              <a:rPr lang="en-US" i="1" dirty="0" smtClean="0"/>
              <a:t> i</a:t>
            </a:r>
            <a:r>
              <a:rPr lang="en-US" i="1" baseline="-25000" dirty="0" smtClean="0"/>
              <a:t>t-1</a:t>
            </a:r>
            <a:r>
              <a:rPr lang="el-GR" i="1" dirty="0" smtClean="0"/>
              <a:t> </a:t>
            </a:r>
            <a:r>
              <a:rPr lang="en-US" i="1" dirty="0" smtClean="0"/>
              <a:t>+ </a:t>
            </a:r>
            <a:r>
              <a:rPr lang="el-GR" i="1" dirty="0" smtClean="0"/>
              <a:t>α</a:t>
            </a:r>
            <a:r>
              <a:rPr lang="en-US" i="1" dirty="0" smtClean="0"/>
              <a:t>[</a:t>
            </a:r>
            <a:r>
              <a:rPr lang="en-US" i="1" dirty="0" err="1" smtClean="0"/>
              <a:t>ln</a:t>
            </a:r>
            <a:r>
              <a:rPr lang="en-US" i="1" dirty="0" smtClean="0"/>
              <a:t>(p</a:t>
            </a:r>
            <a:r>
              <a:rPr lang="en-US" i="1" baseline="-25000" dirty="0" smtClean="0"/>
              <a:t>t</a:t>
            </a:r>
            <a:r>
              <a:rPr lang="en-US" i="1" dirty="0" smtClean="0"/>
              <a:t>) –</a:t>
            </a:r>
            <a:r>
              <a:rPr lang="el-GR" i="1" dirty="0" smtClean="0"/>
              <a:t> </a:t>
            </a:r>
            <a:r>
              <a:rPr lang="en-US" i="1" dirty="0" err="1" smtClean="0"/>
              <a:t>ln</a:t>
            </a:r>
            <a:r>
              <a:rPr lang="en-US" i="1" dirty="0" smtClean="0"/>
              <a:t>(p</a:t>
            </a:r>
            <a:r>
              <a:rPr lang="en-US" i="1" baseline="-25000" dirty="0" smtClean="0"/>
              <a:t>t</a:t>
            </a:r>
            <a:r>
              <a:rPr lang="en-US" i="1" dirty="0" smtClean="0"/>
              <a:t>*)] </a:t>
            </a:r>
            <a:r>
              <a:rPr lang="en-US" i="1" dirty="0" smtClean="0"/>
              <a:t>+ </a:t>
            </a:r>
            <a:r>
              <a:rPr lang="el-GR" i="1" dirty="0" smtClean="0"/>
              <a:t>β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</a:t>
            </a:r>
            <a:endParaRPr lang="en-US" i="1" baseline="-25000" dirty="0" smtClean="0"/>
          </a:p>
          <a:p>
            <a:pPr>
              <a:buNone/>
            </a:pPr>
            <a:endParaRPr lang="en-US" i="1" baseline="-25000" dirty="0" smtClean="0"/>
          </a:p>
          <a:p>
            <a:pPr>
              <a:buNone/>
            </a:pPr>
            <a:r>
              <a:rPr lang="en-US" dirty="0" smtClean="0"/>
              <a:t>		p</a:t>
            </a:r>
            <a:r>
              <a:rPr lang="en-US" i="1" baseline="-25000" dirty="0" smtClean="0"/>
              <a:t>t</a:t>
            </a:r>
            <a:r>
              <a:rPr lang="en-US" dirty="0" smtClean="0"/>
              <a:t>* : </a:t>
            </a:r>
            <a:r>
              <a:rPr lang="en-US" dirty="0" smtClean="0"/>
              <a:t>price level target (deterministic trend)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PLT rules perform very well in a wide variety of forward-looking models, especially with ZLB, gap </a:t>
            </a:r>
            <a:r>
              <a:rPr lang="en-US" dirty="0" err="1" smtClean="0"/>
              <a:t>mismeasurement</a:t>
            </a:r>
            <a:r>
              <a:rPr lang="en-US" dirty="0" smtClean="0"/>
              <a:t>, learning (</a:t>
            </a:r>
            <a:r>
              <a:rPr lang="en-US" dirty="0" err="1" smtClean="0"/>
              <a:t>Eggertsson</a:t>
            </a:r>
            <a:r>
              <a:rPr lang="en-US" dirty="0" smtClean="0"/>
              <a:t> &amp; Woodford, </a:t>
            </a:r>
            <a:r>
              <a:rPr lang="en-US" dirty="0" err="1" smtClean="0"/>
              <a:t>Reifschneider</a:t>
            </a:r>
            <a:r>
              <a:rPr lang="en-US" dirty="0" smtClean="0"/>
              <a:t> and Williams(2000), </a:t>
            </a:r>
            <a:r>
              <a:rPr lang="en-US" dirty="0" err="1" smtClean="0"/>
              <a:t>Orphanides</a:t>
            </a:r>
            <a:r>
              <a:rPr lang="en-US" dirty="0" smtClean="0"/>
              <a:t> and Williams (2002, 2008).</a:t>
            </a:r>
          </a:p>
          <a:p>
            <a:endParaRPr lang="en-US" dirty="0" smtClean="0"/>
          </a:p>
          <a:p>
            <a:r>
              <a:rPr lang="en-US" dirty="0" smtClean="0"/>
              <a:t>However, effectiveness of PLT depends critically on rational expectations; PLT rules can perform poorly in models with adaptive expectations </a:t>
            </a:r>
            <a:r>
              <a:rPr lang="en-US" dirty="0" smtClean="0"/>
              <a:t>(Taylor (1999), Levin and Williams (2003), </a:t>
            </a:r>
            <a:r>
              <a:rPr lang="en-US" dirty="0" err="1" smtClean="0"/>
              <a:t>Reifschneider</a:t>
            </a:r>
            <a:r>
              <a:rPr lang="en-US" dirty="0" smtClean="0"/>
              <a:t> </a:t>
            </a:r>
            <a:r>
              <a:rPr lang="en-US" dirty="0" smtClean="0"/>
              <a:t>and Roberts 2005, Williams 2006</a:t>
            </a:r>
            <a:r>
              <a:rPr lang="en-US" dirty="0" smtClean="0"/>
              <a:t>).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PLT vs.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IT in RE Models</a:t>
            </a:r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524000"/>
            <a:ext cx="6096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Robust Monetary Policy Rules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i="1" dirty="0" smtClean="0"/>
              <a:t>Robustness</a:t>
            </a:r>
            <a:r>
              <a:rPr lang="en-US" sz="3000" dirty="0" smtClean="0"/>
              <a:t>:  policy performs well across a wide spectrum of models and environments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000" dirty="0" smtClean="0"/>
          </a:p>
          <a:p>
            <a:r>
              <a:rPr lang="en-US" sz="3000" dirty="0" smtClean="0"/>
              <a:t>Methodologies: Bayesian, robust control, </a:t>
            </a:r>
            <a:r>
              <a:rPr lang="en-US" sz="3000" dirty="0" err="1" smtClean="0"/>
              <a:t>minimax</a:t>
            </a:r>
            <a:r>
              <a:rPr lang="en-US" sz="3000" dirty="0" smtClean="0"/>
              <a:t> regret</a:t>
            </a:r>
          </a:p>
          <a:p>
            <a:pPr marL="342900" lvl="1" indent="-342900">
              <a:buNone/>
            </a:pPr>
            <a:endParaRPr lang="en-US" sz="3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McCallum (1988), Taylor (1993), Levin et al (1999, 2003), Levin and Williams (2003), </a:t>
            </a:r>
            <a:r>
              <a:rPr lang="en-US" sz="3000" dirty="0" err="1" smtClean="0"/>
              <a:t>Orphanides</a:t>
            </a:r>
            <a:r>
              <a:rPr lang="en-US" sz="3000" dirty="0" smtClean="0"/>
              <a:t> and Williams (2002, 2008); Brock, </a:t>
            </a:r>
            <a:r>
              <a:rPr lang="en-US" sz="3000" dirty="0" err="1" smtClean="0"/>
              <a:t>Durlauf</a:t>
            </a:r>
            <a:r>
              <a:rPr lang="en-US" sz="3000" dirty="0" smtClean="0"/>
              <a:t>, and West (2003, 2007), </a:t>
            </a:r>
            <a:r>
              <a:rPr lang="en-US" sz="3000" dirty="0" err="1" smtClean="0"/>
              <a:t>Tetlow</a:t>
            </a:r>
            <a:r>
              <a:rPr lang="en-US" sz="3000" dirty="0" smtClean="0"/>
              <a:t> (2006), Brock, </a:t>
            </a:r>
            <a:r>
              <a:rPr lang="en-US" sz="3000" dirty="0" err="1" smtClean="0"/>
              <a:t>Durlauf</a:t>
            </a:r>
            <a:r>
              <a:rPr lang="en-US" sz="3000" dirty="0" smtClean="0"/>
              <a:t>, </a:t>
            </a:r>
            <a:r>
              <a:rPr lang="en-US" sz="3000" dirty="0" err="1" smtClean="0"/>
              <a:t>Nason</a:t>
            </a:r>
            <a:r>
              <a:rPr lang="en-US" sz="3000" dirty="0" smtClean="0"/>
              <a:t>, and </a:t>
            </a:r>
            <a:r>
              <a:rPr lang="en-US" sz="3000" dirty="0" err="1" smtClean="0"/>
              <a:t>Rondina</a:t>
            </a:r>
            <a:r>
              <a:rPr lang="en-US" sz="3000" dirty="0" smtClean="0"/>
              <a:t> (2007)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Types of Uncertainty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000" dirty="0" err="1" smtClean="0"/>
              <a:t>Mismeasurement</a:t>
            </a:r>
            <a:r>
              <a:rPr lang="en-US" sz="3000" dirty="0" smtClean="0"/>
              <a:t> of data and gaps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000" dirty="0" smtClean="0"/>
          </a:p>
          <a:p>
            <a:r>
              <a:rPr lang="en-US" sz="3000" dirty="0" smtClean="0"/>
              <a:t>Parameter values</a:t>
            </a:r>
          </a:p>
          <a:p>
            <a:pPr marL="342900" lvl="1" indent="-342900">
              <a:buNone/>
            </a:pPr>
            <a:endParaRPr lang="en-US" sz="30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000" dirty="0" smtClean="0"/>
              <a:t>Model specification</a:t>
            </a:r>
          </a:p>
          <a:p>
            <a:pPr marL="742950" lvl="2" indent="-342900"/>
            <a:r>
              <a:rPr lang="en-US" dirty="0" smtClean="0"/>
              <a:t>small-, medium-, large-scale</a:t>
            </a:r>
          </a:p>
          <a:p>
            <a:pPr marL="742950" lvl="2" indent="-342900"/>
            <a:r>
              <a:rPr lang="en-US" dirty="0" smtClean="0"/>
              <a:t>closed vs. open economy</a:t>
            </a:r>
          </a:p>
          <a:p>
            <a:pPr marL="742950" lvl="2" indent="-342900"/>
            <a:r>
              <a:rPr lang="en-US" dirty="0" smtClean="0"/>
              <a:t>expectations formation (</a:t>
            </a:r>
            <a:r>
              <a:rPr lang="en-US" dirty="0" smtClean="0"/>
              <a:t>adaptive</a:t>
            </a:r>
            <a:r>
              <a:rPr lang="en-US" dirty="0" smtClean="0"/>
              <a:t>, rational, learning)</a:t>
            </a:r>
          </a:p>
          <a:p>
            <a:pPr marL="742950" lvl="2" indent="-342900"/>
            <a:r>
              <a:rPr lang="en-US" dirty="0" smtClean="0"/>
              <a:t>estimation sample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 </a:t>
            </a:r>
            <a:r>
              <a:rPr lang="en-US" dirty="0" err="1" smtClean="0"/>
              <a:t>Mismeasurement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3083215" cy="227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676400"/>
            <a:ext cx="31242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4114800"/>
            <a:ext cx="3198843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4114800"/>
            <a:ext cx="3048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Arrow Connector 8"/>
          <p:cNvCxnSpPr/>
          <p:nvPr/>
        </p:nvCxnSpPr>
        <p:spPr>
          <a:xfrm rot="5400000" flipH="1" flipV="1">
            <a:off x="952500" y="4991100"/>
            <a:ext cx="1447800" cy="7620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5105400" y="2286000"/>
            <a:ext cx="838200" cy="5334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5181600" y="5029200"/>
            <a:ext cx="838200" cy="838200"/>
          </a:xfrm>
          <a:prstGeom prst="straightConnector1">
            <a:avLst/>
          </a:prstGeom>
          <a:ln w="127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Robustness to Model Uncertainty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4038600" cy="3429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09800"/>
            <a:ext cx="4038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1066800" y="4648200"/>
            <a:ext cx="2971800" cy="11430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4724400" y="4114800"/>
            <a:ext cx="1828800" cy="167640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Robustness to Bounded Rationality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112798"/>
            <a:ext cx="3886200" cy="3068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Optimal Control Policy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Optimal control policy minimizes loss (Woodford 2003, </a:t>
            </a:r>
            <a:r>
              <a:rPr lang="en-US" dirty="0" err="1" smtClean="0"/>
              <a:t>Svensson</a:t>
            </a:r>
            <a:r>
              <a:rPr lang="en-US" dirty="0" smtClean="0"/>
              <a:t>-Woodford 2003, </a:t>
            </a:r>
            <a:r>
              <a:rPr lang="en-US" dirty="0" err="1" smtClean="0"/>
              <a:t>Giannoni</a:t>
            </a:r>
            <a:r>
              <a:rPr lang="en-US" dirty="0" smtClean="0"/>
              <a:t>-Woodford 2005)</a:t>
            </a:r>
          </a:p>
          <a:p>
            <a:endParaRPr lang="en-US" dirty="0" smtClean="0"/>
          </a:p>
          <a:p>
            <a:r>
              <a:rPr lang="en-US" dirty="0" smtClean="0"/>
              <a:t>Provides very small stabilization benefits over optimized simple rules.</a:t>
            </a:r>
          </a:p>
          <a:p>
            <a:endParaRPr lang="en-US" dirty="0" smtClean="0"/>
          </a:p>
          <a:p>
            <a:r>
              <a:rPr lang="en-US" dirty="0" smtClean="0"/>
              <a:t>Can be less robust to uncertainty than robust simple rules and be difficult to communicate.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Simple Rules vs. Optimal Control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876800" y="1752600"/>
            <a:ext cx="38100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Simple three-parameter rules perform nearly as well as the fully optimal policy in wide variety of empirical macro models , including the Fed’s large-scale FRB/US model (Levin and Williams  2003, Williams 2003, </a:t>
            </a:r>
            <a:r>
              <a:rPr lang="en-US" dirty="0" err="1" smtClean="0"/>
              <a:t>Orphanides</a:t>
            </a:r>
            <a:r>
              <a:rPr lang="en-US" dirty="0" smtClean="0"/>
              <a:t> and Williams, 2002, 2008) …</a:t>
            </a:r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8600" y="6324600"/>
            <a:ext cx="4818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Williams, </a:t>
            </a:r>
            <a:r>
              <a:rPr lang="en-US" i="1" dirty="0" smtClean="0"/>
              <a:t>FRBSF Economic Review </a:t>
            </a:r>
            <a:r>
              <a:rPr lang="en-US" dirty="0" smtClean="0"/>
              <a:t>(2003).</a:t>
            </a:r>
            <a:endParaRPr lang="en-US" dirty="0"/>
          </a:p>
        </p:txBody>
      </p:sp>
      <p:pic>
        <p:nvPicPr>
          <p:cNvPr id="11" name="Pictur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600200"/>
            <a:ext cx="4572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Simple Rules vs. Optimal Control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715000" y="1447800"/>
            <a:ext cx="29718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… and medium-scale DSGE models (Schmitt-</a:t>
            </a:r>
            <a:r>
              <a:rPr lang="en-US" dirty="0" err="1" smtClean="0"/>
              <a:t>Grohe</a:t>
            </a:r>
            <a:r>
              <a:rPr lang="en-US" dirty="0" smtClean="0"/>
              <a:t> and </a:t>
            </a:r>
            <a:r>
              <a:rPr lang="en-US" dirty="0" err="1" smtClean="0"/>
              <a:t>Uribe</a:t>
            </a:r>
            <a:r>
              <a:rPr lang="en-US" dirty="0" smtClean="0"/>
              <a:t>, 2005, Levin-</a:t>
            </a:r>
            <a:r>
              <a:rPr lang="en-US" dirty="0" err="1" smtClean="0"/>
              <a:t>Onatski</a:t>
            </a:r>
            <a:r>
              <a:rPr lang="en-US" dirty="0" smtClean="0"/>
              <a:t>-Williams-Williams  2005)</a:t>
            </a:r>
          </a:p>
        </p:txBody>
      </p:sp>
      <p:pic>
        <p:nvPicPr>
          <p:cNvPr id="12" name="Picture 11" descr="Pages from NBER_MacroAnnual_0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267138"/>
            <a:ext cx="4724400" cy="51333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81000" y="6488668"/>
            <a:ext cx="6735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Source: Levin, </a:t>
            </a:r>
            <a:r>
              <a:rPr lang="en-US" dirty="0" err="1" smtClean="0"/>
              <a:t>Onatski</a:t>
            </a:r>
            <a:r>
              <a:rPr lang="en-US" dirty="0" smtClean="0"/>
              <a:t>, Williams, Williams, </a:t>
            </a:r>
            <a:r>
              <a:rPr lang="en-US" i="1" dirty="0" smtClean="0"/>
              <a:t>NBER Macro Annual </a:t>
            </a:r>
            <a:r>
              <a:rPr lang="en-US" dirty="0" smtClean="0"/>
              <a:t>(2005).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Outline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4500" dirty="0" smtClean="0"/>
              <a:t>Historical background</a:t>
            </a:r>
          </a:p>
          <a:p>
            <a:r>
              <a:rPr lang="en-US" sz="4500" dirty="0" smtClean="0"/>
              <a:t>Empirical experience</a:t>
            </a:r>
          </a:p>
          <a:p>
            <a:r>
              <a:rPr lang="en-US" sz="4500" dirty="0" smtClean="0"/>
              <a:t>Characteristics of simple rules </a:t>
            </a:r>
          </a:p>
          <a:p>
            <a:r>
              <a:rPr lang="en-US" sz="4500" dirty="0" smtClean="0"/>
              <a:t>Robustness</a:t>
            </a:r>
          </a:p>
          <a:p>
            <a:r>
              <a:rPr lang="en-US" sz="4500" dirty="0" smtClean="0"/>
              <a:t>Optimal control vs. simple rules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Robustness of Optimal Control Policy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1524001"/>
            <a:ext cx="5562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Counterfactual Simulation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of Optimal Control Policy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1" y="1416562"/>
            <a:ext cx="6934200" cy="4992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Counterfactual Simulation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of Robust Policy Rule</a:t>
            </a:r>
            <a:endParaRPr lang="en-US" dirty="0"/>
          </a:p>
        </p:txBody>
      </p:sp>
      <p:graphicFrame>
        <p:nvGraphicFramePr>
          <p:cNvPr id="6" name="Chart 5"/>
          <p:cNvGraphicFramePr>
            <a:graphicFrameLocks noGrp="1"/>
          </p:cNvGraphicFramePr>
          <p:nvPr/>
        </p:nvGraphicFramePr>
        <p:xfrm>
          <a:off x="838200" y="1143000"/>
          <a:ext cx="7543800" cy="54300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Historical Background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Smith, Ricardo, Fisher, </a:t>
            </a:r>
            <a:r>
              <a:rPr lang="en-US" dirty="0" err="1" smtClean="0"/>
              <a:t>Wicksell</a:t>
            </a:r>
            <a:r>
              <a:rPr lang="en-US" dirty="0"/>
              <a:t>,</a:t>
            </a:r>
            <a:r>
              <a:rPr lang="en-US" dirty="0" smtClean="0"/>
              <a:t> Friedman</a:t>
            </a:r>
          </a:p>
          <a:p>
            <a:r>
              <a:rPr lang="en-US" dirty="0" smtClean="0"/>
              <a:t>Rules proposed in response to crises and excesses to reduce monetary shocks and mitigate other shocks</a:t>
            </a:r>
          </a:p>
          <a:p>
            <a:pPr lvl="1"/>
            <a:r>
              <a:rPr lang="en-US" dirty="0" smtClean="0"/>
              <a:t>Rules versus chaotic monetary policy</a:t>
            </a:r>
          </a:p>
          <a:p>
            <a:r>
              <a:rPr lang="en-US" dirty="0" smtClean="0"/>
              <a:t>Rules as guideposts for policy</a:t>
            </a:r>
          </a:p>
          <a:p>
            <a:pPr lvl="1"/>
            <a:r>
              <a:rPr lang="en-US" dirty="0" smtClean="0"/>
              <a:t>Monetary growth targets</a:t>
            </a:r>
          </a:p>
          <a:p>
            <a:pPr lvl="1"/>
            <a:r>
              <a:rPr lang="en-US" dirty="0" smtClean="0"/>
              <a:t>Policy rules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1980s and 1990s: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Finding a Few Good Rules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Stochastic simulations of alternative policy rules in different estimated models </a:t>
            </a:r>
          </a:p>
          <a:p>
            <a:pPr lvl="1"/>
            <a:r>
              <a:rPr lang="en-US" dirty="0" smtClean="0"/>
              <a:t>Instrument choice (interest rate, monetary aggregate, exchange rate)</a:t>
            </a:r>
          </a:p>
          <a:p>
            <a:pPr lvl="1"/>
            <a:r>
              <a:rPr lang="en-US" dirty="0" smtClean="0"/>
              <a:t>Formal optimization techniques in simple models</a:t>
            </a:r>
          </a:p>
          <a:p>
            <a:pPr lvl="1"/>
            <a:r>
              <a:rPr lang="en-US" dirty="0" smtClean="0"/>
              <a:t>Evaluation of representative policy rules across models (Bryant-Hooper-Mann) 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Long list of models</a:t>
            </a:r>
          </a:p>
          <a:p>
            <a:pPr lvl="1"/>
            <a:r>
              <a:rPr lang="en-US" dirty="0" smtClean="0"/>
              <a:t>1993: Brookings project (Bryant)</a:t>
            </a:r>
          </a:p>
          <a:p>
            <a:pPr lvl="1"/>
            <a:r>
              <a:rPr lang="en-US" dirty="0" smtClean="0"/>
              <a:t>1999: NBER Monetary Policy Rules (Taylor)</a:t>
            </a:r>
          </a:p>
          <a:p>
            <a:pPr lvl="1"/>
            <a:r>
              <a:rPr lang="en-US" dirty="0" smtClean="0"/>
              <a:t>Today: Model data base (Wieland)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Experience with Great Moderation 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showing monetary policy more systematic and responsive during the Great Moderation than before</a:t>
            </a:r>
          </a:p>
          <a:p>
            <a:pPr lvl="1"/>
            <a:r>
              <a:rPr lang="en-US" dirty="0" smtClean="0"/>
              <a:t>Policy well described by policy rule (</a:t>
            </a:r>
            <a:r>
              <a:rPr lang="en-US" dirty="0" err="1" smtClean="0"/>
              <a:t>Clarida-Gali-Gertler</a:t>
            </a:r>
            <a:r>
              <a:rPr lang="en-US" dirty="0" smtClean="0"/>
              <a:t>, Judd-</a:t>
            </a:r>
            <a:r>
              <a:rPr lang="en-US" dirty="0" err="1" smtClean="0"/>
              <a:t>Rudebusch</a:t>
            </a:r>
            <a:r>
              <a:rPr lang="en-US" dirty="0" smtClean="0"/>
              <a:t>, Woodford)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iming suggestive but not definitive  (</a:t>
            </a:r>
            <a:r>
              <a:rPr lang="en-US" dirty="0" err="1" smtClean="0"/>
              <a:t>Cecchetti</a:t>
            </a:r>
            <a:r>
              <a:rPr lang="en-US" dirty="0" smtClean="0"/>
              <a:t>, Stock and Watson)</a:t>
            </a:r>
          </a:p>
          <a:p>
            <a:r>
              <a:rPr lang="en-US" dirty="0" smtClean="0"/>
              <a:t>Policy rule </a:t>
            </a:r>
            <a:r>
              <a:rPr lang="en-US" dirty="0" err="1" smtClean="0"/>
              <a:t>presriptions</a:t>
            </a:r>
            <a:r>
              <a:rPr lang="en-US" dirty="0" smtClean="0"/>
              <a:t> regularly discussed at central banks.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Evaluating Simple and Robust Rules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1563"/>
          </a:xfrm>
        </p:spPr>
        <p:txBody>
          <a:bodyPr/>
          <a:lstStyle/>
          <a:p>
            <a:r>
              <a:rPr lang="en-US" dirty="0" smtClean="0"/>
              <a:t>Characteristics of optimal simple rules</a:t>
            </a:r>
          </a:p>
          <a:p>
            <a:endParaRPr lang="en-US" dirty="0" smtClean="0"/>
          </a:p>
          <a:p>
            <a:r>
              <a:rPr lang="en-US" dirty="0" smtClean="0"/>
              <a:t>Robust Policies</a:t>
            </a:r>
          </a:p>
          <a:p>
            <a:endParaRPr lang="en-US" dirty="0" smtClean="0"/>
          </a:p>
          <a:p>
            <a:r>
              <a:rPr lang="en-US" dirty="0" smtClean="0"/>
              <a:t>Simple rules vs. Optimal policies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Central Bank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Ad hoc quadratic central bank loss:</a:t>
            </a:r>
          </a:p>
          <a:p>
            <a:pPr>
              <a:buNone/>
            </a:pPr>
            <a:r>
              <a:rPr lang="en-US" dirty="0" smtClean="0">
                <a:latin typeface="Lucida Calligraphy" pitchFamily="66" charset="0"/>
              </a:rPr>
              <a:t>			L</a:t>
            </a:r>
            <a:r>
              <a:rPr lang="en-US" dirty="0" smtClean="0"/>
              <a:t> = E{ (</a:t>
            </a:r>
            <a:r>
              <a:rPr lang="el-GR" dirty="0" smtClean="0"/>
              <a:t>π</a:t>
            </a:r>
            <a:r>
              <a:rPr lang="en-US" dirty="0" smtClean="0"/>
              <a:t>-</a:t>
            </a:r>
            <a:r>
              <a:rPr lang="el-GR" dirty="0" smtClean="0"/>
              <a:t> π</a:t>
            </a:r>
            <a:r>
              <a:rPr lang="en-US" dirty="0" smtClean="0"/>
              <a:t>*)</a:t>
            </a:r>
            <a:r>
              <a:rPr lang="en-US" baseline="30000" dirty="0" smtClean="0"/>
              <a:t> 2</a:t>
            </a:r>
            <a:r>
              <a:rPr lang="en-US" dirty="0" smtClean="0"/>
              <a:t> + </a:t>
            </a:r>
            <a:r>
              <a:rPr lang="el-GR" dirty="0" smtClean="0"/>
              <a:t>λ</a:t>
            </a:r>
            <a:r>
              <a:rPr lang="en-US" dirty="0" smtClean="0"/>
              <a:t>y</a:t>
            </a:r>
            <a:r>
              <a:rPr lang="en-US" baseline="30000" dirty="0" smtClean="0"/>
              <a:t>2</a:t>
            </a:r>
            <a:r>
              <a:rPr lang="en-US" dirty="0" smtClean="0"/>
              <a:t> + </a:t>
            </a:r>
            <a:r>
              <a:rPr lang="el-GR" dirty="0" smtClean="0"/>
              <a:t>ν</a:t>
            </a:r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i</a:t>
            </a:r>
            <a:r>
              <a:rPr lang="en-US" dirty="0" smtClean="0"/>
              <a:t>*)</a:t>
            </a:r>
            <a:r>
              <a:rPr lang="en-US" baseline="30000" dirty="0" smtClean="0"/>
              <a:t> 2</a:t>
            </a:r>
            <a:r>
              <a:rPr lang="en-US" dirty="0" smtClean="0"/>
              <a:t>}</a:t>
            </a:r>
          </a:p>
          <a:p>
            <a:pPr>
              <a:buNone/>
            </a:pPr>
            <a:r>
              <a:rPr lang="en-US" dirty="0" smtClean="0"/>
              <a:t>	where E denotes the unconditional expectation, </a:t>
            </a:r>
            <a:r>
              <a:rPr lang="el-GR" dirty="0" smtClean="0"/>
              <a:t>π </a:t>
            </a:r>
            <a:r>
              <a:rPr lang="en-US" dirty="0" smtClean="0"/>
              <a:t> is the inflation rate, </a:t>
            </a:r>
            <a:r>
              <a:rPr lang="el-GR" dirty="0" smtClean="0"/>
              <a:t>π</a:t>
            </a:r>
            <a:r>
              <a:rPr lang="en-US" dirty="0" smtClean="0"/>
              <a:t>* is the inflation target, y is the output gap, and </a:t>
            </a:r>
            <a:r>
              <a:rPr lang="en-US" dirty="0" err="1" smtClean="0"/>
              <a:t>i</a:t>
            </a:r>
            <a:r>
              <a:rPr lang="en-US" dirty="0" smtClean="0"/>
              <a:t> is the nominal short-term interest rate.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The central bank </a:t>
            </a:r>
            <a:r>
              <a:rPr lang="en-US" dirty="0" smtClean="0"/>
              <a:t>loss can </a:t>
            </a:r>
            <a:r>
              <a:rPr lang="en-US" dirty="0" smtClean="0"/>
              <a:t>also be derived as the second-order approximation to household utility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Simple Policy Rules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i="1" dirty="0" smtClean="0"/>
              <a:t>Simple (three-parameter) rules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		i</a:t>
            </a:r>
            <a:r>
              <a:rPr lang="en-US" i="1" baseline="-25000" dirty="0" smtClean="0"/>
              <a:t>t</a:t>
            </a:r>
            <a:r>
              <a:rPr lang="en-US" i="1" dirty="0" smtClean="0"/>
              <a:t> = (1-</a:t>
            </a:r>
            <a:r>
              <a:rPr lang="el-GR" i="1" dirty="0" smtClean="0"/>
              <a:t>ρ</a:t>
            </a:r>
            <a:r>
              <a:rPr lang="en-US" i="1" dirty="0" smtClean="0"/>
              <a:t>)(</a:t>
            </a:r>
            <a:r>
              <a:rPr lang="el-GR" i="1" dirty="0" smtClean="0"/>
              <a:t>π</a:t>
            </a:r>
            <a:r>
              <a:rPr lang="en-US" i="1" baseline="-25000" dirty="0" smtClean="0"/>
              <a:t>t</a:t>
            </a:r>
            <a:r>
              <a:rPr lang="en-US" i="1" dirty="0" smtClean="0"/>
              <a:t> + r*) + </a:t>
            </a:r>
            <a:r>
              <a:rPr lang="el-GR" i="1" dirty="0" smtClean="0"/>
              <a:t>ρ</a:t>
            </a:r>
            <a:r>
              <a:rPr lang="en-US" i="1" dirty="0" smtClean="0"/>
              <a:t> i</a:t>
            </a:r>
            <a:r>
              <a:rPr lang="en-US" i="1" baseline="-25000" dirty="0" smtClean="0"/>
              <a:t>t-1</a:t>
            </a:r>
            <a:r>
              <a:rPr lang="el-GR" i="1" dirty="0" smtClean="0"/>
              <a:t> </a:t>
            </a:r>
            <a:r>
              <a:rPr lang="en-US" i="1" dirty="0" smtClean="0"/>
              <a:t>+ </a:t>
            </a:r>
            <a:r>
              <a:rPr lang="el-GR" i="1" dirty="0" smtClean="0"/>
              <a:t>α</a:t>
            </a:r>
            <a:r>
              <a:rPr lang="en-US" i="1" dirty="0" smtClean="0"/>
              <a:t>(</a:t>
            </a:r>
            <a:r>
              <a:rPr lang="el-GR" i="1" dirty="0" smtClean="0"/>
              <a:t>π</a:t>
            </a:r>
            <a:r>
              <a:rPr lang="en-US" i="1" baseline="-25000" dirty="0" smtClean="0"/>
              <a:t>t</a:t>
            </a:r>
            <a:r>
              <a:rPr lang="en-US" i="1" dirty="0" smtClean="0"/>
              <a:t> -</a:t>
            </a:r>
            <a:r>
              <a:rPr lang="el-GR" i="1" dirty="0" smtClean="0"/>
              <a:t> π</a:t>
            </a:r>
            <a:r>
              <a:rPr lang="en-US" i="1" dirty="0" smtClean="0"/>
              <a:t>*) + </a:t>
            </a:r>
            <a:r>
              <a:rPr lang="el-GR" i="1" dirty="0" smtClean="0"/>
              <a:t>β</a:t>
            </a:r>
            <a:r>
              <a:rPr lang="en-US" i="1" dirty="0" err="1" smtClean="0"/>
              <a:t>y</a:t>
            </a:r>
            <a:r>
              <a:rPr lang="en-US" i="1" baseline="-25000" dirty="0" err="1" smtClean="0"/>
              <a:t>t</a:t>
            </a:r>
            <a:r>
              <a:rPr lang="en-US" i="1" dirty="0" smtClean="0"/>
              <a:t> </a:t>
            </a:r>
          </a:p>
          <a:p>
            <a:pPr>
              <a:buNone/>
            </a:pPr>
            <a:r>
              <a:rPr lang="en-US" i="1" dirty="0" smtClean="0"/>
              <a:t>		</a:t>
            </a:r>
          </a:p>
          <a:p>
            <a:pPr>
              <a:buNone/>
            </a:pPr>
            <a:r>
              <a:rPr lang="en-US" i="1" dirty="0" smtClean="0"/>
              <a:t>		</a:t>
            </a:r>
            <a:r>
              <a:rPr lang="el-GR" i="1" dirty="0" smtClean="0"/>
              <a:t>ρ</a:t>
            </a:r>
            <a:r>
              <a:rPr lang="en-US" i="1" dirty="0" smtClean="0"/>
              <a:t> : policy inertia parameter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This type of rule </a:t>
            </a:r>
            <a:r>
              <a:rPr lang="en-US" dirty="0" smtClean="0"/>
              <a:t>inherently “leans </a:t>
            </a:r>
            <a:r>
              <a:rPr lang="en-US" dirty="0" smtClean="0"/>
              <a:t>against the wind” of deviations of objective variables from target values.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666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Policy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Inertia in RE Models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811" y="1524001"/>
            <a:ext cx="5763789" cy="5029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319</TotalTime>
  <Words>618</Words>
  <Application>Microsoft Office PowerPoint</Application>
  <PresentationFormat>On-screen Show (4:3)</PresentationFormat>
  <Paragraphs>150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Simple and Robust Rules  for Monetary Policy</vt:lpstr>
      <vt:lpstr>Outline</vt:lpstr>
      <vt:lpstr>Historical Background</vt:lpstr>
      <vt:lpstr>1980s and 1990s: Finding a Few Good Rules</vt:lpstr>
      <vt:lpstr>Experience with Great Moderation </vt:lpstr>
      <vt:lpstr>Evaluating Simple and Robust Rules</vt:lpstr>
      <vt:lpstr>Central Bank Objective</vt:lpstr>
      <vt:lpstr>Simple Policy Rules</vt:lpstr>
      <vt:lpstr>Policy Inertia in RE Models</vt:lpstr>
      <vt:lpstr>Price Level Targeting (PLT)</vt:lpstr>
      <vt:lpstr>PLT vs. IT in RE Models</vt:lpstr>
      <vt:lpstr>Robust Monetary Policy Rules</vt:lpstr>
      <vt:lpstr>Types of Uncertainty</vt:lpstr>
      <vt:lpstr>Gap Mismeasurement</vt:lpstr>
      <vt:lpstr>Robustness to Model Uncertainty</vt:lpstr>
      <vt:lpstr>Robustness to Bounded Rationality</vt:lpstr>
      <vt:lpstr>Optimal Control Policy</vt:lpstr>
      <vt:lpstr>Simple Rules vs. Optimal Control</vt:lpstr>
      <vt:lpstr>Simple Rules vs. Optimal Control</vt:lpstr>
      <vt:lpstr>Robustness of Optimal Control Policy</vt:lpstr>
      <vt:lpstr>Counterfactual Simulation  of Optimal Control Policy</vt:lpstr>
      <vt:lpstr>Counterfactual Simulation  of Robust Policy Rule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and Robust Rules for Monetary Policy</dc:title>
  <dc:creator>John Taylor</dc:creator>
  <cp:lastModifiedBy>l1jcw01</cp:lastModifiedBy>
  <cp:revision>94</cp:revision>
  <dcterms:created xsi:type="dcterms:W3CDTF">2009-10-07T05:34:39Z</dcterms:created>
  <dcterms:modified xsi:type="dcterms:W3CDTF">2010-06-22T14:52:45Z</dcterms:modified>
</cp:coreProperties>
</file>